
<file path=[Content_Types].xml><?xml version="1.0" encoding="utf-8"?>
<Types xmlns="http://schemas.openxmlformats.org/package/2006/content-types">
  <Default Extension="xml" ContentType="application/xml"/>
  <Default Extension="wmv" ContentType="video/unknown"/>
  <Default Extension="jpeg" ContentType="image/jpeg"/>
  <Default Extension="jpg" ContentType="image/jp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 id="2147483985" r:id="rId2"/>
    <p:sldMasterId id="2147484024" r:id="rId3"/>
    <p:sldMasterId id="2147484194" r:id="rId4"/>
    <p:sldMasterId id="2147484207" r:id="rId5"/>
    <p:sldMasterId id="2147484220" r:id="rId6"/>
    <p:sldMasterId id="2147484234" r:id="rId7"/>
  </p:sldMasterIdLst>
  <p:notesMasterIdLst>
    <p:notesMasterId r:id="rId53"/>
  </p:notesMasterIdLst>
  <p:sldIdLst>
    <p:sldId id="256" r:id="rId8"/>
    <p:sldId id="707" r:id="rId9"/>
    <p:sldId id="588" r:id="rId10"/>
    <p:sldId id="511" r:id="rId11"/>
    <p:sldId id="512" r:id="rId12"/>
    <p:sldId id="768" r:id="rId13"/>
    <p:sldId id="770" r:id="rId14"/>
    <p:sldId id="771" r:id="rId15"/>
    <p:sldId id="772" r:id="rId16"/>
    <p:sldId id="759" r:id="rId17"/>
    <p:sldId id="740" r:id="rId18"/>
    <p:sldId id="741" r:id="rId19"/>
    <p:sldId id="742" r:id="rId20"/>
    <p:sldId id="743" r:id="rId21"/>
    <p:sldId id="744" r:id="rId22"/>
    <p:sldId id="745" r:id="rId23"/>
    <p:sldId id="746" r:id="rId24"/>
    <p:sldId id="747" r:id="rId25"/>
    <p:sldId id="748" r:id="rId26"/>
    <p:sldId id="749" r:id="rId27"/>
    <p:sldId id="750" r:id="rId28"/>
    <p:sldId id="751" r:id="rId29"/>
    <p:sldId id="752" r:id="rId30"/>
    <p:sldId id="779" r:id="rId31"/>
    <p:sldId id="753" r:id="rId32"/>
    <p:sldId id="754" r:id="rId33"/>
    <p:sldId id="755" r:id="rId34"/>
    <p:sldId id="756" r:id="rId35"/>
    <p:sldId id="757" r:id="rId36"/>
    <p:sldId id="758" r:id="rId37"/>
    <p:sldId id="785" r:id="rId38"/>
    <p:sldId id="597" r:id="rId39"/>
    <p:sldId id="515" r:id="rId40"/>
    <p:sldId id="780" r:id="rId41"/>
    <p:sldId id="781" r:id="rId42"/>
    <p:sldId id="705" r:id="rId43"/>
    <p:sldId id="708" r:id="rId44"/>
    <p:sldId id="709" r:id="rId45"/>
    <p:sldId id="710" r:id="rId46"/>
    <p:sldId id="778" r:id="rId47"/>
    <p:sldId id="777" r:id="rId48"/>
    <p:sldId id="712" r:id="rId49"/>
    <p:sldId id="713" r:id="rId50"/>
    <p:sldId id="714" r:id="rId51"/>
    <p:sldId id="684"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6CBE"/>
    <a:srgbClr val="BD1F26"/>
    <a:srgbClr val="92D050"/>
    <a:srgbClr val="00B0F0"/>
    <a:srgbClr val="BFBFBF"/>
    <a:srgbClr val="FDBE2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65" autoAdjust="0"/>
    <p:restoredTop sz="92186" autoAdjust="0"/>
  </p:normalViewPr>
  <p:slideViewPr>
    <p:cSldViewPr snapToGrid="0" snapToObjects="1">
      <p:cViewPr varScale="1">
        <p:scale>
          <a:sx n="137" d="100"/>
          <a:sy n="137" d="100"/>
        </p:scale>
        <p:origin x="-920" y="-96"/>
      </p:cViewPr>
      <p:guideLst>
        <p:guide orient="horz" pos="2160"/>
        <p:guide pos="2880"/>
      </p:guideLst>
    </p:cSldViewPr>
  </p:slideViewPr>
  <p:outlineViewPr>
    <p:cViewPr>
      <p:scale>
        <a:sx n="33" d="100"/>
        <a:sy n="33" d="100"/>
      </p:scale>
      <p:origin x="0" y="50256"/>
    </p:cViewPr>
  </p:outlineViewPr>
  <p:notesTextViewPr>
    <p:cViewPr>
      <p:scale>
        <a:sx n="100" d="100"/>
        <a:sy n="100" d="100"/>
      </p:scale>
      <p:origin x="0" y="0"/>
    </p:cViewPr>
  </p:notesTextViewPr>
  <p:sorterViewPr>
    <p:cViewPr>
      <p:scale>
        <a:sx n="200" d="100"/>
        <a:sy n="200" d="100"/>
      </p:scale>
      <p:origin x="0" y="82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notesMaster" Target="notesMasters/notes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9" Type="http://schemas.openxmlformats.org/officeDocument/2006/relationships/slide" Target="slides/slide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31C030-F058-4C49-99BC-123FCA59A3DA}" type="doc">
      <dgm:prSet loTypeId="urn:microsoft.com/office/officeart/2005/8/layout/process1" loCatId="" qsTypeId="urn:microsoft.com/office/officeart/2005/8/quickstyle/simple4" qsCatId="simple" csTypeId="urn:microsoft.com/office/officeart/2005/8/colors/accent4_3" csCatId="accent4" phldr="1"/>
      <dgm:spPr/>
    </dgm:pt>
    <dgm:pt modelId="{54BC1FB2-73CB-F247-B7ED-A87CC2A4F9E7}">
      <dgm:prSet phldrT="[Text]" custT="1"/>
      <dgm:spPr>
        <a:solidFill>
          <a:schemeClr val="tx1"/>
        </a:solidFill>
      </dgm:spPr>
      <dgm:t>
        <a:bodyPr/>
        <a:lstStyle/>
        <a:p>
          <a:r>
            <a:rPr lang="en-US" sz="1800" dirty="0" smtClean="0"/>
            <a:t>Technological prototype</a:t>
          </a:r>
          <a:endParaRPr lang="en-US" sz="1800" dirty="0"/>
        </a:p>
      </dgm:t>
    </dgm:pt>
    <dgm:pt modelId="{76083DE2-5EFC-AC41-B76D-4E304F133882}" type="parTrans" cxnId="{00652089-93E4-774F-B402-CC291791FD48}">
      <dgm:prSet/>
      <dgm:spPr/>
      <dgm:t>
        <a:bodyPr/>
        <a:lstStyle/>
        <a:p>
          <a:endParaRPr lang="en-US"/>
        </a:p>
      </dgm:t>
    </dgm:pt>
    <dgm:pt modelId="{180C0E90-6C93-D341-95D8-1A6A062C492B}" type="sibTrans" cxnId="{00652089-93E4-774F-B402-CC291791FD48}">
      <dgm:prSet/>
      <dgm:spPr/>
      <dgm:t>
        <a:bodyPr/>
        <a:lstStyle/>
        <a:p>
          <a:endParaRPr lang="en-US"/>
        </a:p>
      </dgm:t>
    </dgm:pt>
    <dgm:pt modelId="{6B39ED8E-FA00-2A43-A8C4-561E55671A0B}">
      <dgm:prSet phldrT="[Text]" custT="1"/>
      <dgm:spPr>
        <a:solidFill>
          <a:schemeClr val="tx1"/>
        </a:solidFill>
      </dgm:spPr>
      <dgm:t>
        <a:bodyPr/>
        <a:lstStyle/>
        <a:p>
          <a:r>
            <a:rPr lang="en-US" sz="1800" dirty="0" smtClean="0"/>
            <a:t>Tools for biomedical research</a:t>
          </a:r>
          <a:endParaRPr lang="en-US" sz="1800" dirty="0"/>
        </a:p>
      </dgm:t>
    </dgm:pt>
    <dgm:pt modelId="{8544456B-B25C-7448-AD97-9BE61BE1EE0C}" type="parTrans" cxnId="{E6691783-ABB0-3A48-8A53-23D2B785AA06}">
      <dgm:prSet/>
      <dgm:spPr/>
      <dgm:t>
        <a:bodyPr/>
        <a:lstStyle/>
        <a:p>
          <a:endParaRPr lang="en-US"/>
        </a:p>
      </dgm:t>
    </dgm:pt>
    <dgm:pt modelId="{B7057E13-3A22-9D41-B15A-CDF4BCFB12E6}" type="sibTrans" cxnId="{E6691783-ABB0-3A48-8A53-23D2B785AA06}">
      <dgm:prSet/>
      <dgm:spPr/>
      <dgm:t>
        <a:bodyPr/>
        <a:lstStyle/>
        <a:p>
          <a:endParaRPr lang="en-US"/>
        </a:p>
      </dgm:t>
    </dgm:pt>
    <dgm:pt modelId="{8B8AAEF1-BF6B-114C-B1F4-4B31B773A564}">
      <dgm:prSet phldrT="[Text]" custT="1"/>
      <dgm:spPr>
        <a:solidFill>
          <a:schemeClr val="tx1"/>
        </a:solidFill>
      </dgm:spPr>
      <dgm:t>
        <a:bodyPr/>
        <a:lstStyle/>
        <a:p>
          <a:r>
            <a:rPr lang="en-US" sz="1800" dirty="0" smtClean="0"/>
            <a:t>Clinical tools</a:t>
          </a:r>
          <a:endParaRPr lang="en-US" sz="1800" dirty="0"/>
        </a:p>
      </dgm:t>
    </dgm:pt>
    <dgm:pt modelId="{86B44EE6-260A-1349-8DDF-A63F7BA63B3D}" type="parTrans" cxnId="{0E8F1D20-1998-234F-BAE6-E844E47DB343}">
      <dgm:prSet/>
      <dgm:spPr/>
      <dgm:t>
        <a:bodyPr/>
        <a:lstStyle/>
        <a:p>
          <a:endParaRPr lang="en-US"/>
        </a:p>
      </dgm:t>
    </dgm:pt>
    <dgm:pt modelId="{2066BA35-F868-C84B-A8A2-751DE1AF9E48}" type="sibTrans" cxnId="{0E8F1D20-1998-234F-BAE6-E844E47DB343}">
      <dgm:prSet/>
      <dgm:spPr/>
      <dgm:t>
        <a:bodyPr/>
        <a:lstStyle/>
        <a:p>
          <a:endParaRPr lang="en-US"/>
        </a:p>
      </dgm:t>
    </dgm:pt>
    <dgm:pt modelId="{2000D192-A16F-2C43-BA95-FF48EE6E8B00}" type="pres">
      <dgm:prSet presAssocID="{0931C030-F058-4C49-99BC-123FCA59A3DA}" presName="Name0" presStyleCnt="0">
        <dgm:presLayoutVars>
          <dgm:dir/>
          <dgm:resizeHandles val="exact"/>
        </dgm:presLayoutVars>
      </dgm:prSet>
      <dgm:spPr/>
    </dgm:pt>
    <dgm:pt modelId="{30365A1C-9FA5-3B4A-B197-EAA013ADA684}" type="pres">
      <dgm:prSet presAssocID="{54BC1FB2-73CB-F247-B7ED-A87CC2A4F9E7}" presName="node" presStyleLbl="node1" presStyleIdx="0" presStyleCnt="3">
        <dgm:presLayoutVars>
          <dgm:bulletEnabled val="1"/>
        </dgm:presLayoutVars>
      </dgm:prSet>
      <dgm:spPr/>
      <dgm:t>
        <a:bodyPr/>
        <a:lstStyle/>
        <a:p>
          <a:endParaRPr lang="en-US"/>
        </a:p>
      </dgm:t>
    </dgm:pt>
    <dgm:pt modelId="{2E616FE1-1C24-2E4F-93B4-EC769ED9FBF8}" type="pres">
      <dgm:prSet presAssocID="{180C0E90-6C93-D341-95D8-1A6A062C492B}" presName="sibTrans" presStyleLbl="sibTrans2D1" presStyleIdx="0" presStyleCnt="2"/>
      <dgm:spPr/>
      <dgm:t>
        <a:bodyPr/>
        <a:lstStyle/>
        <a:p>
          <a:endParaRPr lang="en-US"/>
        </a:p>
      </dgm:t>
    </dgm:pt>
    <dgm:pt modelId="{84DD037D-F3E2-0241-8A73-4F3D8C42DC6B}" type="pres">
      <dgm:prSet presAssocID="{180C0E90-6C93-D341-95D8-1A6A062C492B}" presName="connectorText" presStyleLbl="sibTrans2D1" presStyleIdx="0" presStyleCnt="2"/>
      <dgm:spPr/>
      <dgm:t>
        <a:bodyPr/>
        <a:lstStyle/>
        <a:p>
          <a:endParaRPr lang="en-US"/>
        </a:p>
      </dgm:t>
    </dgm:pt>
    <dgm:pt modelId="{E67FA97E-5B92-7347-AE0D-921267AB4A25}" type="pres">
      <dgm:prSet presAssocID="{6B39ED8E-FA00-2A43-A8C4-561E55671A0B}" presName="node" presStyleLbl="node1" presStyleIdx="1" presStyleCnt="3">
        <dgm:presLayoutVars>
          <dgm:bulletEnabled val="1"/>
        </dgm:presLayoutVars>
      </dgm:prSet>
      <dgm:spPr/>
      <dgm:t>
        <a:bodyPr/>
        <a:lstStyle/>
        <a:p>
          <a:endParaRPr lang="en-US"/>
        </a:p>
      </dgm:t>
    </dgm:pt>
    <dgm:pt modelId="{E375D4FB-47D4-3A48-BE4E-37A6C5565BC9}" type="pres">
      <dgm:prSet presAssocID="{B7057E13-3A22-9D41-B15A-CDF4BCFB12E6}" presName="sibTrans" presStyleLbl="sibTrans2D1" presStyleIdx="1" presStyleCnt="2"/>
      <dgm:spPr/>
      <dgm:t>
        <a:bodyPr/>
        <a:lstStyle/>
        <a:p>
          <a:endParaRPr lang="en-US"/>
        </a:p>
      </dgm:t>
    </dgm:pt>
    <dgm:pt modelId="{76B09375-157E-8A43-A115-078076AFE177}" type="pres">
      <dgm:prSet presAssocID="{B7057E13-3A22-9D41-B15A-CDF4BCFB12E6}" presName="connectorText" presStyleLbl="sibTrans2D1" presStyleIdx="1" presStyleCnt="2"/>
      <dgm:spPr/>
      <dgm:t>
        <a:bodyPr/>
        <a:lstStyle/>
        <a:p>
          <a:endParaRPr lang="en-US"/>
        </a:p>
      </dgm:t>
    </dgm:pt>
    <dgm:pt modelId="{D37EE33A-C04F-824A-B9FE-24AE70D3B121}" type="pres">
      <dgm:prSet presAssocID="{8B8AAEF1-BF6B-114C-B1F4-4B31B773A564}" presName="node" presStyleLbl="node1" presStyleIdx="2" presStyleCnt="3">
        <dgm:presLayoutVars>
          <dgm:bulletEnabled val="1"/>
        </dgm:presLayoutVars>
      </dgm:prSet>
      <dgm:spPr/>
      <dgm:t>
        <a:bodyPr/>
        <a:lstStyle/>
        <a:p>
          <a:endParaRPr lang="en-US"/>
        </a:p>
      </dgm:t>
    </dgm:pt>
  </dgm:ptLst>
  <dgm:cxnLst>
    <dgm:cxn modelId="{0E8F1D20-1998-234F-BAE6-E844E47DB343}" srcId="{0931C030-F058-4C49-99BC-123FCA59A3DA}" destId="{8B8AAEF1-BF6B-114C-B1F4-4B31B773A564}" srcOrd="2" destOrd="0" parTransId="{86B44EE6-260A-1349-8DDF-A63F7BA63B3D}" sibTransId="{2066BA35-F868-C84B-A8A2-751DE1AF9E48}"/>
    <dgm:cxn modelId="{5A6E407F-72F2-174D-B701-64BDE6EBC953}" type="presOf" srcId="{B7057E13-3A22-9D41-B15A-CDF4BCFB12E6}" destId="{76B09375-157E-8A43-A115-078076AFE177}" srcOrd="1" destOrd="0" presId="urn:microsoft.com/office/officeart/2005/8/layout/process1"/>
    <dgm:cxn modelId="{4C0A6E22-48FE-744B-AD2F-EFD21FC4565E}" type="presOf" srcId="{54BC1FB2-73CB-F247-B7ED-A87CC2A4F9E7}" destId="{30365A1C-9FA5-3B4A-B197-EAA013ADA684}" srcOrd="0" destOrd="0" presId="urn:microsoft.com/office/officeart/2005/8/layout/process1"/>
    <dgm:cxn modelId="{00652089-93E4-774F-B402-CC291791FD48}" srcId="{0931C030-F058-4C49-99BC-123FCA59A3DA}" destId="{54BC1FB2-73CB-F247-B7ED-A87CC2A4F9E7}" srcOrd="0" destOrd="0" parTransId="{76083DE2-5EFC-AC41-B76D-4E304F133882}" sibTransId="{180C0E90-6C93-D341-95D8-1A6A062C492B}"/>
    <dgm:cxn modelId="{40A90B9C-9F3D-D944-82C4-CD0946507662}" type="presOf" srcId="{B7057E13-3A22-9D41-B15A-CDF4BCFB12E6}" destId="{E375D4FB-47D4-3A48-BE4E-37A6C5565BC9}" srcOrd="0" destOrd="0" presId="urn:microsoft.com/office/officeart/2005/8/layout/process1"/>
    <dgm:cxn modelId="{35992C83-D497-4641-86C6-CAD47E125F7A}" type="presOf" srcId="{8B8AAEF1-BF6B-114C-B1F4-4B31B773A564}" destId="{D37EE33A-C04F-824A-B9FE-24AE70D3B121}" srcOrd="0" destOrd="0" presId="urn:microsoft.com/office/officeart/2005/8/layout/process1"/>
    <dgm:cxn modelId="{07129776-1D46-3D4E-8706-2EBD0654636C}" type="presOf" srcId="{6B39ED8E-FA00-2A43-A8C4-561E55671A0B}" destId="{E67FA97E-5B92-7347-AE0D-921267AB4A25}" srcOrd="0" destOrd="0" presId="urn:microsoft.com/office/officeart/2005/8/layout/process1"/>
    <dgm:cxn modelId="{1FDA9F12-F1BE-5A45-AD06-B8CBEE571747}" type="presOf" srcId="{180C0E90-6C93-D341-95D8-1A6A062C492B}" destId="{84DD037D-F3E2-0241-8A73-4F3D8C42DC6B}" srcOrd="1" destOrd="0" presId="urn:microsoft.com/office/officeart/2005/8/layout/process1"/>
    <dgm:cxn modelId="{4FB98566-F2A5-D54E-BA22-5B4AA45F0893}" type="presOf" srcId="{0931C030-F058-4C49-99BC-123FCA59A3DA}" destId="{2000D192-A16F-2C43-BA95-FF48EE6E8B00}" srcOrd="0" destOrd="0" presId="urn:microsoft.com/office/officeart/2005/8/layout/process1"/>
    <dgm:cxn modelId="{E6691783-ABB0-3A48-8A53-23D2B785AA06}" srcId="{0931C030-F058-4C49-99BC-123FCA59A3DA}" destId="{6B39ED8E-FA00-2A43-A8C4-561E55671A0B}" srcOrd="1" destOrd="0" parTransId="{8544456B-B25C-7448-AD97-9BE61BE1EE0C}" sibTransId="{B7057E13-3A22-9D41-B15A-CDF4BCFB12E6}"/>
    <dgm:cxn modelId="{CC44B6E8-062D-424C-A6F1-032BBB993233}" type="presOf" srcId="{180C0E90-6C93-D341-95D8-1A6A062C492B}" destId="{2E616FE1-1C24-2E4F-93B4-EC769ED9FBF8}" srcOrd="0" destOrd="0" presId="urn:microsoft.com/office/officeart/2005/8/layout/process1"/>
    <dgm:cxn modelId="{6977D2DB-6B77-3F49-A9DD-0FFD0D6FDC7B}" type="presParOf" srcId="{2000D192-A16F-2C43-BA95-FF48EE6E8B00}" destId="{30365A1C-9FA5-3B4A-B197-EAA013ADA684}" srcOrd="0" destOrd="0" presId="urn:microsoft.com/office/officeart/2005/8/layout/process1"/>
    <dgm:cxn modelId="{2954B546-4A69-114B-AF0B-9C8F1E9276F2}" type="presParOf" srcId="{2000D192-A16F-2C43-BA95-FF48EE6E8B00}" destId="{2E616FE1-1C24-2E4F-93B4-EC769ED9FBF8}" srcOrd="1" destOrd="0" presId="urn:microsoft.com/office/officeart/2005/8/layout/process1"/>
    <dgm:cxn modelId="{EF6E956A-21A0-7540-8D3B-8593872349A6}" type="presParOf" srcId="{2E616FE1-1C24-2E4F-93B4-EC769ED9FBF8}" destId="{84DD037D-F3E2-0241-8A73-4F3D8C42DC6B}" srcOrd="0" destOrd="0" presId="urn:microsoft.com/office/officeart/2005/8/layout/process1"/>
    <dgm:cxn modelId="{CF537FC1-593E-0C49-93A4-99A3DD7D000D}" type="presParOf" srcId="{2000D192-A16F-2C43-BA95-FF48EE6E8B00}" destId="{E67FA97E-5B92-7347-AE0D-921267AB4A25}" srcOrd="2" destOrd="0" presId="urn:microsoft.com/office/officeart/2005/8/layout/process1"/>
    <dgm:cxn modelId="{BC063FC3-B171-5B43-A109-B06BA9990134}" type="presParOf" srcId="{2000D192-A16F-2C43-BA95-FF48EE6E8B00}" destId="{E375D4FB-47D4-3A48-BE4E-37A6C5565BC9}" srcOrd="3" destOrd="0" presId="urn:microsoft.com/office/officeart/2005/8/layout/process1"/>
    <dgm:cxn modelId="{36C98FDD-A35C-1A46-A653-63650AB4E3CA}" type="presParOf" srcId="{E375D4FB-47D4-3A48-BE4E-37A6C5565BC9}" destId="{76B09375-157E-8A43-A115-078076AFE177}" srcOrd="0" destOrd="0" presId="urn:microsoft.com/office/officeart/2005/8/layout/process1"/>
    <dgm:cxn modelId="{AA1EC86E-87FA-384B-9C30-3A83450CAC08}" type="presParOf" srcId="{2000D192-A16F-2C43-BA95-FF48EE6E8B00}" destId="{D37EE33A-C04F-824A-B9FE-24AE70D3B121}"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65A1C-9FA5-3B4A-B197-EAA013ADA684}">
      <dsp:nvSpPr>
        <dsp:cNvPr id="0" name=""/>
        <dsp:cNvSpPr/>
      </dsp:nvSpPr>
      <dsp:spPr>
        <a:xfrm>
          <a:off x="6587" y="255094"/>
          <a:ext cx="1968955" cy="1181373"/>
        </a:xfrm>
        <a:prstGeom prst="roundRect">
          <a:avLst>
            <a:gd name="adj" fmla="val 10000"/>
          </a:avLst>
        </a:prstGeom>
        <a:solidFill>
          <a:schemeClr val="tx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Technological prototype</a:t>
          </a:r>
          <a:endParaRPr lang="en-US" sz="1800" kern="1200" dirty="0"/>
        </a:p>
      </dsp:txBody>
      <dsp:txXfrm>
        <a:off x="41188" y="289695"/>
        <a:ext cx="1899753" cy="1112171"/>
      </dsp:txXfrm>
    </dsp:sp>
    <dsp:sp modelId="{2E616FE1-1C24-2E4F-93B4-EC769ED9FBF8}">
      <dsp:nvSpPr>
        <dsp:cNvPr id="0" name=""/>
        <dsp:cNvSpPr/>
      </dsp:nvSpPr>
      <dsp:spPr>
        <a:xfrm>
          <a:off x="2172438" y="601630"/>
          <a:ext cx="417418" cy="488300"/>
        </a:xfrm>
        <a:prstGeom prst="rightArrow">
          <a:avLst>
            <a:gd name="adj1" fmla="val 60000"/>
            <a:gd name="adj2" fmla="val 50000"/>
          </a:avLst>
        </a:prstGeom>
        <a:gradFill rotWithShape="0">
          <a:gsLst>
            <a:gs pos="0">
              <a:schemeClr val="accent4">
                <a:shade val="90000"/>
                <a:hueOff val="0"/>
                <a:satOff val="0"/>
                <a:lumOff val="0"/>
                <a:alphaOff val="0"/>
                <a:tint val="100000"/>
                <a:shade val="100000"/>
                <a:satMod val="130000"/>
              </a:schemeClr>
            </a:gs>
            <a:gs pos="100000">
              <a:schemeClr val="accent4">
                <a:shade val="9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2172438" y="699290"/>
        <a:ext cx="292193" cy="292980"/>
      </dsp:txXfrm>
    </dsp:sp>
    <dsp:sp modelId="{E67FA97E-5B92-7347-AE0D-921267AB4A25}">
      <dsp:nvSpPr>
        <dsp:cNvPr id="0" name=""/>
        <dsp:cNvSpPr/>
      </dsp:nvSpPr>
      <dsp:spPr>
        <a:xfrm>
          <a:off x="2763124" y="255094"/>
          <a:ext cx="1968955" cy="1181373"/>
        </a:xfrm>
        <a:prstGeom prst="roundRect">
          <a:avLst>
            <a:gd name="adj" fmla="val 10000"/>
          </a:avLst>
        </a:prstGeom>
        <a:solidFill>
          <a:schemeClr val="tx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Tools for biomedical research</a:t>
          </a:r>
          <a:endParaRPr lang="en-US" sz="1800" kern="1200" dirty="0"/>
        </a:p>
      </dsp:txBody>
      <dsp:txXfrm>
        <a:off x="2797725" y="289695"/>
        <a:ext cx="1899753" cy="1112171"/>
      </dsp:txXfrm>
    </dsp:sp>
    <dsp:sp modelId="{E375D4FB-47D4-3A48-BE4E-37A6C5565BC9}">
      <dsp:nvSpPr>
        <dsp:cNvPr id="0" name=""/>
        <dsp:cNvSpPr/>
      </dsp:nvSpPr>
      <dsp:spPr>
        <a:xfrm>
          <a:off x="4928975" y="601630"/>
          <a:ext cx="417418" cy="488300"/>
        </a:xfrm>
        <a:prstGeom prst="rightArrow">
          <a:avLst>
            <a:gd name="adj1" fmla="val 60000"/>
            <a:gd name="adj2" fmla="val 50000"/>
          </a:avLst>
        </a:prstGeom>
        <a:gradFill rotWithShape="0">
          <a:gsLst>
            <a:gs pos="0">
              <a:schemeClr val="accent4">
                <a:shade val="90000"/>
                <a:hueOff val="0"/>
                <a:satOff val="0"/>
                <a:lumOff val="58383"/>
                <a:alphaOff val="0"/>
                <a:tint val="100000"/>
                <a:shade val="100000"/>
                <a:satMod val="130000"/>
              </a:schemeClr>
            </a:gs>
            <a:gs pos="100000">
              <a:schemeClr val="accent4">
                <a:shade val="90000"/>
                <a:hueOff val="0"/>
                <a:satOff val="0"/>
                <a:lumOff val="5838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4928975" y="699290"/>
        <a:ext cx="292193" cy="292980"/>
      </dsp:txXfrm>
    </dsp:sp>
    <dsp:sp modelId="{D37EE33A-C04F-824A-B9FE-24AE70D3B121}">
      <dsp:nvSpPr>
        <dsp:cNvPr id="0" name=""/>
        <dsp:cNvSpPr/>
      </dsp:nvSpPr>
      <dsp:spPr>
        <a:xfrm>
          <a:off x="5519662" y="255094"/>
          <a:ext cx="1968955" cy="1181373"/>
        </a:xfrm>
        <a:prstGeom prst="roundRect">
          <a:avLst>
            <a:gd name="adj" fmla="val 10000"/>
          </a:avLst>
        </a:prstGeom>
        <a:solidFill>
          <a:schemeClr val="tx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Clinical tools</a:t>
          </a:r>
          <a:endParaRPr lang="en-US" sz="1800" kern="1200" dirty="0"/>
        </a:p>
      </dsp:txBody>
      <dsp:txXfrm>
        <a:off x="5554263" y="289695"/>
        <a:ext cx="1899753" cy="111217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13C6DA-0360-BC46-B62E-DD3C68AD4BC9}" type="datetimeFigureOut">
              <a:rPr lang="en-US" smtClean="0"/>
              <a:t>9/6/15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35C788-9EB3-B14E-852A-4A3F598395D2}" type="slidenum">
              <a:rPr lang="en-US" smtClean="0"/>
              <a:t>‹#›</a:t>
            </a:fld>
            <a:endParaRPr lang="en-US"/>
          </a:p>
        </p:txBody>
      </p:sp>
    </p:spTree>
    <p:extLst>
      <p:ext uri="{BB962C8B-B14F-4D97-AF65-F5344CB8AC3E}">
        <p14:creationId xmlns:p14="http://schemas.microsoft.com/office/powerpoint/2010/main" val="16458177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4" name="Shape 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4" name="Shape 1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1" name="Shape 1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1" name="Shape 2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06" name="Shape 3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800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solidFill>
                  <a:schemeClr val="tx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57200" y="18288"/>
            <a:ext cx="2895600" cy="329184"/>
          </a:xfrm>
          <a:prstGeom prst="rect">
            <a:avLst/>
          </a:prstGeom>
        </p:spPr>
        <p:txBody>
          <a:bodyPr/>
          <a:lstStyle/>
          <a:p>
            <a:fld id="{4AB35F80-8944-0046-9A36-2F67083B37E0}" type="datetime2">
              <a:rPr lang="en-US" smtClean="0"/>
              <a:t>Sunday, September 6, 15</a:t>
            </a:fld>
            <a:endParaRPr lang="en-US" dirty="0"/>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fld id="{AB6F8C8B-ECA4-F245-9426-D1478F1D1055}" type="slidenum">
              <a:rPr lang="en-US" smtClean="0"/>
              <a:t>‹#›</a:t>
            </a:fld>
            <a:endParaRPr lang="en-US"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object 4"/>
          <p:cNvSpPr/>
          <p:nvPr userDrawn="1"/>
        </p:nvSpPr>
        <p:spPr>
          <a:xfrm>
            <a:off x="183212" y="382904"/>
            <a:ext cx="1005175" cy="98869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200" y="18288"/>
            <a:ext cx="2895600" cy="329184"/>
          </a:xfrm>
          <a:prstGeom prst="rect">
            <a:avLst/>
          </a:prstGeom>
        </p:spPr>
        <p:txBody>
          <a:bodyPr/>
          <a:lstStyle/>
          <a:p>
            <a:fld id="{EC4549AC-EB31-477F-92A9-B1988E232878}" type="datetime2">
              <a:rPr lang="en-US" smtClean="0"/>
              <a:t>Sunday, September 6, 15</a:t>
            </a:fld>
            <a:endParaRPr lang="en-US"/>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6"/>
          <p:cNvSpPr>
            <a:spLocks noChangeShapeType="1"/>
          </p:cNvSpPr>
          <p:nvPr/>
        </p:nvSpPr>
        <p:spPr bwMode="auto">
          <a:xfrm flipV="1">
            <a:off x="1676400" y="1219200"/>
            <a:ext cx="6781800" cy="0"/>
          </a:xfrm>
          <a:prstGeom prst="line">
            <a:avLst/>
          </a:prstGeom>
          <a:noFill/>
          <a:ln w="28575">
            <a:solidFill>
              <a:srgbClr val="24A66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5" name="Line 7"/>
          <p:cNvSpPr>
            <a:spLocks noChangeShapeType="1"/>
          </p:cNvSpPr>
          <p:nvPr/>
        </p:nvSpPr>
        <p:spPr bwMode="auto">
          <a:xfrm>
            <a:off x="762000" y="5638800"/>
            <a:ext cx="7696200" cy="0"/>
          </a:xfrm>
          <a:prstGeom prst="line">
            <a:avLst/>
          </a:prstGeom>
          <a:noFill/>
          <a:ln w="28575">
            <a:solidFill>
              <a:srgbClr val="24A66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6" name="Text Box 9"/>
          <p:cNvSpPr txBox="1">
            <a:spLocks noChangeArrowheads="1"/>
          </p:cNvSpPr>
          <p:nvPr/>
        </p:nvSpPr>
        <p:spPr bwMode="auto">
          <a:xfrm>
            <a:off x="1752600" y="336550"/>
            <a:ext cx="3048000" cy="714375"/>
          </a:xfrm>
          <a:prstGeom prst="rect">
            <a:avLst/>
          </a:prstGeom>
          <a:noFill/>
          <a:ln w="9525">
            <a:noFill/>
            <a:miter lim="800000"/>
            <a:headEnd/>
            <a:tailEnd/>
          </a:ln>
          <a:effectLst/>
        </p:spPr>
        <p:txBody>
          <a:bodyPr lIns="91390" tIns="45697" rIns="91390" bIns="45697">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fontAlgn="base" hangingPunct="0">
              <a:spcBef>
                <a:spcPct val="50000"/>
              </a:spcBef>
              <a:spcAft>
                <a:spcPct val="0"/>
              </a:spcAft>
              <a:defRPr/>
            </a:pPr>
            <a:r>
              <a:rPr lang="en-US" sz="1400" smtClean="0">
                <a:solidFill>
                  <a:srgbClr val="000000"/>
                </a:solidFill>
                <a:latin typeface="Arial" charset="0"/>
              </a:rPr>
              <a:t>Surgical Planning Laboratory</a:t>
            </a:r>
            <a:br>
              <a:rPr lang="en-US" sz="1400" smtClean="0">
                <a:solidFill>
                  <a:srgbClr val="000000"/>
                </a:solidFill>
                <a:latin typeface="Arial" charset="0"/>
              </a:rPr>
            </a:br>
            <a:r>
              <a:rPr lang="en-US" sz="1400" smtClean="0">
                <a:solidFill>
                  <a:srgbClr val="000000"/>
                </a:solidFill>
                <a:latin typeface="Arial" charset="0"/>
              </a:rPr>
              <a:t>Brigham and Women</a:t>
            </a:r>
            <a:r>
              <a:rPr lang="ja-JP" altLang="en-US" sz="1400" smtClean="0">
                <a:solidFill>
                  <a:srgbClr val="000000"/>
                </a:solidFill>
                <a:latin typeface="Arial" charset="0"/>
              </a:rPr>
              <a:t>’</a:t>
            </a:r>
            <a:r>
              <a:rPr lang="en-US" sz="1400" smtClean="0">
                <a:solidFill>
                  <a:srgbClr val="000000"/>
                </a:solidFill>
                <a:latin typeface="Arial" charset="0"/>
              </a:rPr>
              <a:t>s Hospital</a:t>
            </a:r>
            <a:br>
              <a:rPr lang="en-US" sz="1400" smtClean="0">
                <a:solidFill>
                  <a:srgbClr val="000000"/>
                </a:solidFill>
                <a:latin typeface="Arial" charset="0"/>
              </a:rPr>
            </a:br>
            <a:r>
              <a:rPr lang="en-US" sz="1400" smtClean="0">
                <a:solidFill>
                  <a:srgbClr val="000000"/>
                </a:solidFill>
                <a:latin typeface="Arial" charset="0"/>
              </a:rPr>
              <a:t>Boston, Massachusetts USA</a:t>
            </a:r>
            <a:endParaRPr lang="en-US" sz="1000" smtClean="0">
              <a:solidFill>
                <a:srgbClr val="000000"/>
              </a:solidFill>
              <a:latin typeface="Arial" charset="0"/>
            </a:endParaRPr>
          </a:p>
        </p:txBody>
      </p:sp>
      <p:sp>
        <p:nvSpPr>
          <p:cNvPr id="7" name="Text Box 10"/>
          <p:cNvSpPr txBox="1">
            <a:spLocks noChangeArrowheads="1"/>
          </p:cNvSpPr>
          <p:nvPr/>
        </p:nvSpPr>
        <p:spPr bwMode="auto">
          <a:xfrm>
            <a:off x="6324600" y="533400"/>
            <a:ext cx="2133600" cy="479425"/>
          </a:xfrm>
          <a:prstGeom prst="rect">
            <a:avLst/>
          </a:prstGeom>
          <a:noFill/>
          <a:ln w="9525">
            <a:noFill/>
            <a:miter lim="800000"/>
            <a:headEnd/>
            <a:tailEnd/>
          </a:ln>
          <a:effectLst/>
        </p:spPr>
        <p:txBody>
          <a:bodyPr lIns="91390" tIns="45697" rIns="91390" bIns="45697">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fontAlgn="base" hangingPunct="0">
              <a:spcBef>
                <a:spcPct val="50000"/>
              </a:spcBef>
              <a:spcAft>
                <a:spcPct val="0"/>
              </a:spcAft>
              <a:defRPr/>
            </a:pPr>
            <a:r>
              <a:rPr lang="en-US" sz="1200" smtClean="0">
                <a:solidFill>
                  <a:srgbClr val="000000"/>
                </a:solidFill>
                <a:latin typeface="Arial" charset="0"/>
              </a:rPr>
              <a:t>a teaching affiliate of</a:t>
            </a:r>
            <a:br>
              <a:rPr lang="en-US" sz="1200" smtClean="0">
                <a:solidFill>
                  <a:srgbClr val="000000"/>
                </a:solidFill>
                <a:latin typeface="Arial" charset="0"/>
              </a:rPr>
            </a:br>
            <a:r>
              <a:rPr lang="en-US" sz="1400" smtClean="0">
                <a:solidFill>
                  <a:srgbClr val="000000"/>
                </a:solidFill>
                <a:latin typeface="Arial" charset="0"/>
              </a:rPr>
              <a:t>Harvard Medical School</a:t>
            </a:r>
            <a:endParaRPr lang="en-US" sz="1000" smtClean="0">
              <a:solidFill>
                <a:srgbClr val="000000"/>
              </a:solidFill>
              <a:latin typeface="Arial" charset="0"/>
            </a:endParaRPr>
          </a:p>
        </p:txBody>
      </p:sp>
      <p:sp>
        <p:nvSpPr>
          <p:cNvPr id="8" name="Rectangle 11"/>
          <p:cNvSpPr>
            <a:spLocks noChangeArrowheads="1"/>
          </p:cNvSpPr>
          <p:nvPr/>
        </p:nvSpPr>
        <p:spPr bwMode="auto">
          <a:xfrm>
            <a:off x="4100513" y="1995488"/>
            <a:ext cx="1570037"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9" name="Rectangle 12"/>
          <p:cNvSpPr>
            <a:spLocks noChangeArrowheads="1"/>
          </p:cNvSpPr>
          <p:nvPr/>
        </p:nvSpPr>
        <p:spPr bwMode="auto">
          <a:xfrm>
            <a:off x="4240213" y="2503488"/>
            <a:ext cx="600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93539" name="Rectangle 3"/>
          <p:cNvSpPr>
            <a:spLocks noGrp="1" noChangeArrowheads="1"/>
          </p:cNvSpPr>
          <p:nvPr>
            <p:ph type="ctrTitle"/>
          </p:nvPr>
        </p:nvSpPr>
        <p:spPr>
          <a:xfrm>
            <a:off x="1752600" y="1600200"/>
            <a:ext cx="6400800" cy="1600200"/>
          </a:xfrm>
        </p:spPr>
        <p:txBody>
          <a:bodyPr lIns="91390" tIns="45697" rIns="91390" bIns="45697"/>
          <a:lstStyle>
            <a:lvl1pPr>
              <a:defRPr sz="3400"/>
            </a:lvl1pPr>
          </a:lstStyle>
          <a:p>
            <a:r>
              <a:rPr lang="en-US"/>
              <a:t>Click to edit Master title style</a:t>
            </a:r>
          </a:p>
        </p:txBody>
      </p:sp>
      <p:sp>
        <p:nvSpPr>
          <p:cNvPr id="193540" name="Rectangle 4"/>
          <p:cNvSpPr>
            <a:spLocks noGrp="1" noChangeArrowheads="1"/>
          </p:cNvSpPr>
          <p:nvPr>
            <p:ph type="subTitle" idx="1"/>
          </p:nvPr>
        </p:nvSpPr>
        <p:spPr>
          <a:xfrm>
            <a:off x="1752600" y="3276600"/>
            <a:ext cx="6400800" cy="2362200"/>
          </a:xfrm>
        </p:spPr>
        <p:txBody>
          <a:bodyPr lIns="91390" tIns="45697" rIns="91390" bIns="45697"/>
          <a:lstStyle>
            <a:lvl1pPr marL="0" indent="0">
              <a:buFontTx/>
              <a:buNone/>
              <a:defRPr sz="2800"/>
            </a:lvl1pPr>
          </a:lstStyle>
          <a:p>
            <a:r>
              <a:rPr lang="en-US"/>
              <a:t>Click to edit Master subtitle style</a:t>
            </a:r>
          </a:p>
        </p:txBody>
      </p:sp>
      <p:pic>
        <p:nvPicPr>
          <p:cNvPr id="2" name="Picture 1" descr="610px-Spl-circlelogo-1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 y="76200"/>
            <a:ext cx="1295400" cy="1274164"/>
          </a:xfrm>
          <a:prstGeom prst="rect">
            <a:avLst/>
          </a:prstGeom>
        </p:spPr>
      </p:pic>
    </p:spTree>
    <p:extLst>
      <p:ext uri="{BB962C8B-B14F-4D97-AF65-F5344CB8AC3E}">
        <p14:creationId xmlns:p14="http://schemas.microsoft.com/office/powerpoint/2010/main" val="32118735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75330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684954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295400"/>
            <a:ext cx="3505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295400"/>
            <a:ext cx="3505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94437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01749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227281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92046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19342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178963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75633"/>
            <a:ext cx="8229600" cy="990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2330800"/>
            <a:ext cx="8229600" cy="4146200"/>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pPr/>
              <a:t>‹#›</a:t>
            </a:fld>
            <a:endParaRPr lang="en-US"/>
          </a:p>
        </p:txBody>
      </p:sp>
      <p:sp>
        <p:nvSpPr>
          <p:cNvPr id="9" name="object 2"/>
          <p:cNvSpPr txBox="1"/>
          <p:nvPr userDrawn="1"/>
        </p:nvSpPr>
        <p:spPr>
          <a:xfrm>
            <a:off x="4465" y="6704112"/>
            <a:ext cx="9139535" cy="153888"/>
          </a:xfrm>
          <a:prstGeom prst="rect">
            <a:avLst/>
          </a:prstGeom>
        </p:spPr>
        <p:txBody>
          <a:bodyPr vert="horz" wrap="square" lIns="0" tIns="0" rIns="0" bIns="0" rtlCol="0">
            <a:spAutoFit/>
          </a:bodyPr>
          <a:lstStyle/>
          <a:p>
            <a:pPr marL="365760" indent="0"/>
            <a:r>
              <a:rPr sz="1000" i="1" spc="-11" dirty="0">
                <a:latin typeface="Arial"/>
                <a:cs typeface="Arial"/>
              </a:rPr>
              <a:t>©</a:t>
            </a:r>
            <a:r>
              <a:rPr sz="1000" i="1" spc="-11" dirty="0" smtClean="0">
                <a:latin typeface="Arial"/>
                <a:cs typeface="Arial"/>
              </a:rPr>
              <a:t>201</a:t>
            </a:r>
            <a:r>
              <a:rPr lang="en-US" sz="1000" i="1" spc="-11" dirty="0" smtClean="0">
                <a:latin typeface="Arial"/>
                <a:cs typeface="Arial"/>
              </a:rPr>
              <a:t>5</a:t>
            </a:r>
            <a:r>
              <a:rPr sz="1000" i="1" spc="-4" dirty="0" smtClean="0">
                <a:latin typeface="Arial"/>
                <a:cs typeface="Arial"/>
              </a:rPr>
              <a:t> </a:t>
            </a:r>
            <a:r>
              <a:rPr sz="1000" i="1" dirty="0">
                <a:latin typeface="Arial"/>
                <a:cs typeface="Arial"/>
              </a:rPr>
              <a:t>Ron</a:t>
            </a:r>
            <a:r>
              <a:rPr sz="1000" i="1" spc="-4" dirty="0">
                <a:latin typeface="Arial"/>
                <a:cs typeface="Arial"/>
              </a:rPr>
              <a:t> </a:t>
            </a:r>
            <a:r>
              <a:rPr sz="1000" i="1" dirty="0">
                <a:latin typeface="Arial"/>
                <a:cs typeface="Arial"/>
              </a:rPr>
              <a:t>Kikini</a:t>
            </a:r>
            <a:r>
              <a:rPr sz="1000" i="1" spc="-7" dirty="0">
                <a:latin typeface="Arial"/>
                <a:cs typeface="Arial"/>
              </a:rPr>
              <a:t>s,</a:t>
            </a:r>
            <a:r>
              <a:rPr sz="1000" i="1" spc="-4" dirty="0">
                <a:latin typeface="Arial"/>
                <a:cs typeface="Arial"/>
              </a:rPr>
              <a:t> </a:t>
            </a:r>
            <a:r>
              <a:rPr sz="1000" i="1" dirty="0">
                <a:latin typeface="Arial"/>
                <a:cs typeface="Arial"/>
              </a:rPr>
              <a:t>ARR</a:t>
            </a:r>
            <a:endParaRPr sz="1000" dirty="0">
              <a:latin typeface="Arial"/>
              <a:cs typeface="Arial"/>
            </a:endParaRPr>
          </a:p>
        </p:txBody>
      </p:sp>
      <p:sp>
        <p:nvSpPr>
          <p:cNvPr id="10" name="object 4"/>
          <p:cNvSpPr>
            <a:spLocks noChangeAspect="1"/>
          </p:cNvSpPr>
          <p:nvPr userDrawn="1"/>
        </p:nvSpPr>
        <p:spPr>
          <a:xfrm>
            <a:off x="457200" y="414011"/>
            <a:ext cx="774315" cy="761621"/>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656187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304800"/>
            <a:ext cx="180975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95400" y="304800"/>
            <a:ext cx="52768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77957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0" y="304800"/>
            <a:ext cx="7086600" cy="533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95400" y="1295400"/>
            <a:ext cx="35052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295400"/>
            <a:ext cx="35052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58229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611190" y="1619254"/>
            <a:ext cx="5616575" cy="1470025"/>
          </a:xfrm>
        </p:spPr>
        <p:txBody>
          <a:bodyPr anchor="t"/>
          <a:lstStyle>
            <a:lvl1pPr>
              <a:defRPr/>
            </a:lvl1pPr>
          </a:lstStyle>
          <a:p>
            <a:r>
              <a:rPr lang="nl-NL"/>
              <a:t>Click to edit Master title style</a:t>
            </a:r>
          </a:p>
        </p:txBody>
      </p:sp>
      <p:sp>
        <p:nvSpPr>
          <p:cNvPr id="24579" name="Rectangle 3"/>
          <p:cNvSpPr>
            <a:spLocks noGrp="1" noChangeArrowheads="1"/>
          </p:cNvSpPr>
          <p:nvPr>
            <p:ph type="subTitle" idx="1"/>
          </p:nvPr>
        </p:nvSpPr>
        <p:spPr>
          <a:xfrm>
            <a:off x="611190" y="3238503"/>
            <a:ext cx="5113337" cy="550864"/>
          </a:xfrm>
        </p:spPr>
        <p:txBody>
          <a:bodyPr/>
          <a:lstStyle>
            <a:lvl1pPr marL="0" indent="0">
              <a:buFontTx/>
              <a:buNone/>
              <a:defRPr sz="1800">
                <a:solidFill>
                  <a:schemeClr val="tx2"/>
                </a:solidFill>
              </a:defRPr>
            </a:lvl1pPr>
          </a:lstStyle>
          <a:p>
            <a:r>
              <a:rPr lang="nl-NL"/>
              <a:t>Click to edit Master subtitle style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6"/>
          <p:cNvSpPr>
            <a:spLocks noChangeShapeType="1"/>
          </p:cNvSpPr>
          <p:nvPr/>
        </p:nvSpPr>
        <p:spPr bwMode="auto">
          <a:xfrm flipV="1">
            <a:off x="1676400" y="1219200"/>
            <a:ext cx="6781800" cy="0"/>
          </a:xfrm>
          <a:prstGeom prst="line">
            <a:avLst/>
          </a:prstGeom>
          <a:noFill/>
          <a:ln w="28575">
            <a:solidFill>
              <a:srgbClr val="24A66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5" name="Line 7"/>
          <p:cNvSpPr>
            <a:spLocks noChangeShapeType="1"/>
          </p:cNvSpPr>
          <p:nvPr/>
        </p:nvSpPr>
        <p:spPr bwMode="auto">
          <a:xfrm>
            <a:off x="762000" y="5638800"/>
            <a:ext cx="7696200" cy="0"/>
          </a:xfrm>
          <a:prstGeom prst="line">
            <a:avLst/>
          </a:prstGeom>
          <a:noFill/>
          <a:ln w="28575">
            <a:solidFill>
              <a:srgbClr val="24A66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6" name="Text Box 9"/>
          <p:cNvSpPr txBox="1">
            <a:spLocks noChangeArrowheads="1"/>
          </p:cNvSpPr>
          <p:nvPr/>
        </p:nvSpPr>
        <p:spPr bwMode="auto">
          <a:xfrm>
            <a:off x="1752600" y="336550"/>
            <a:ext cx="3048000" cy="714375"/>
          </a:xfrm>
          <a:prstGeom prst="rect">
            <a:avLst/>
          </a:prstGeom>
          <a:noFill/>
          <a:ln w="9525">
            <a:noFill/>
            <a:miter lim="800000"/>
            <a:headEnd/>
            <a:tailEnd/>
          </a:ln>
          <a:effectLst/>
        </p:spPr>
        <p:txBody>
          <a:bodyPr lIns="91390" tIns="45697" rIns="91390" bIns="45697">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fontAlgn="base" hangingPunct="0">
              <a:spcBef>
                <a:spcPct val="50000"/>
              </a:spcBef>
              <a:spcAft>
                <a:spcPct val="0"/>
              </a:spcAft>
              <a:defRPr/>
            </a:pPr>
            <a:r>
              <a:rPr lang="en-US" sz="1400" smtClean="0">
                <a:solidFill>
                  <a:srgbClr val="000000"/>
                </a:solidFill>
                <a:latin typeface="Arial" charset="0"/>
              </a:rPr>
              <a:t>Surgical Planning Laboratory</a:t>
            </a:r>
            <a:br>
              <a:rPr lang="en-US" sz="1400" smtClean="0">
                <a:solidFill>
                  <a:srgbClr val="000000"/>
                </a:solidFill>
                <a:latin typeface="Arial" charset="0"/>
              </a:rPr>
            </a:br>
            <a:r>
              <a:rPr lang="en-US" sz="1400" smtClean="0">
                <a:solidFill>
                  <a:srgbClr val="000000"/>
                </a:solidFill>
                <a:latin typeface="Arial" charset="0"/>
              </a:rPr>
              <a:t>Brigham and Women</a:t>
            </a:r>
            <a:r>
              <a:rPr lang="ja-JP" altLang="en-US" sz="1400" smtClean="0">
                <a:solidFill>
                  <a:srgbClr val="000000"/>
                </a:solidFill>
                <a:latin typeface="Arial" charset="0"/>
              </a:rPr>
              <a:t>’</a:t>
            </a:r>
            <a:r>
              <a:rPr lang="en-US" sz="1400" smtClean="0">
                <a:solidFill>
                  <a:srgbClr val="000000"/>
                </a:solidFill>
                <a:latin typeface="Arial" charset="0"/>
              </a:rPr>
              <a:t>s Hospital</a:t>
            </a:r>
            <a:br>
              <a:rPr lang="en-US" sz="1400" smtClean="0">
                <a:solidFill>
                  <a:srgbClr val="000000"/>
                </a:solidFill>
                <a:latin typeface="Arial" charset="0"/>
              </a:rPr>
            </a:br>
            <a:r>
              <a:rPr lang="en-US" sz="1400" smtClean="0">
                <a:solidFill>
                  <a:srgbClr val="000000"/>
                </a:solidFill>
                <a:latin typeface="Arial" charset="0"/>
              </a:rPr>
              <a:t>Boston, Massachusetts USA</a:t>
            </a:r>
            <a:endParaRPr lang="en-US" sz="1000" smtClean="0">
              <a:solidFill>
                <a:srgbClr val="000000"/>
              </a:solidFill>
              <a:latin typeface="Arial" charset="0"/>
            </a:endParaRPr>
          </a:p>
        </p:txBody>
      </p:sp>
      <p:sp>
        <p:nvSpPr>
          <p:cNvPr id="7" name="Text Box 10"/>
          <p:cNvSpPr txBox="1">
            <a:spLocks noChangeArrowheads="1"/>
          </p:cNvSpPr>
          <p:nvPr/>
        </p:nvSpPr>
        <p:spPr bwMode="auto">
          <a:xfrm>
            <a:off x="6324600" y="533400"/>
            <a:ext cx="2133600" cy="479425"/>
          </a:xfrm>
          <a:prstGeom prst="rect">
            <a:avLst/>
          </a:prstGeom>
          <a:noFill/>
          <a:ln w="9525">
            <a:noFill/>
            <a:miter lim="800000"/>
            <a:headEnd/>
            <a:tailEnd/>
          </a:ln>
          <a:effectLst/>
        </p:spPr>
        <p:txBody>
          <a:bodyPr lIns="91390" tIns="45697" rIns="91390" bIns="45697">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fontAlgn="base" hangingPunct="0">
              <a:spcBef>
                <a:spcPct val="50000"/>
              </a:spcBef>
              <a:spcAft>
                <a:spcPct val="0"/>
              </a:spcAft>
              <a:defRPr/>
            </a:pPr>
            <a:r>
              <a:rPr lang="en-US" sz="1200" smtClean="0">
                <a:solidFill>
                  <a:srgbClr val="000000"/>
                </a:solidFill>
                <a:latin typeface="Arial" charset="0"/>
              </a:rPr>
              <a:t>a teaching affiliate of</a:t>
            </a:r>
            <a:br>
              <a:rPr lang="en-US" sz="1200" smtClean="0">
                <a:solidFill>
                  <a:srgbClr val="000000"/>
                </a:solidFill>
                <a:latin typeface="Arial" charset="0"/>
              </a:rPr>
            </a:br>
            <a:r>
              <a:rPr lang="en-US" sz="1400" smtClean="0">
                <a:solidFill>
                  <a:srgbClr val="000000"/>
                </a:solidFill>
                <a:latin typeface="Arial" charset="0"/>
              </a:rPr>
              <a:t>Harvard Medical School</a:t>
            </a:r>
            <a:endParaRPr lang="en-US" sz="1000" smtClean="0">
              <a:solidFill>
                <a:srgbClr val="000000"/>
              </a:solidFill>
              <a:latin typeface="Arial" charset="0"/>
            </a:endParaRPr>
          </a:p>
        </p:txBody>
      </p:sp>
      <p:sp>
        <p:nvSpPr>
          <p:cNvPr id="8" name="Rectangle 11"/>
          <p:cNvSpPr>
            <a:spLocks noChangeArrowheads="1"/>
          </p:cNvSpPr>
          <p:nvPr/>
        </p:nvSpPr>
        <p:spPr bwMode="auto">
          <a:xfrm>
            <a:off x="4100513" y="1995488"/>
            <a:ext cx="1570037"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9" name="Rectangle 12"/>
          <p:cNvSpPr>
            <a:spLocks noChangeArrowheads="1"/>
          </p:cNvSpPr>
          <p:nvPr/>
        </p:nvSpPr>
        <p:spPr bwMode="auto">
          <a:xfrm>
            <a:off x="4240213" y="2503488"/>
            <a:ext cx="600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93539" name="Rectangle 3"/>
          <p:cNvSpPr>
            <a:spLocks noGrp="1" noChangeArrowheads="1"/>
          </p:cNvSpPr>
          <p:nvPr>
            <p:ph type="ctrTitle"/>
          </p:nvPr>
        </p:nvSpPr>
        <p:spPr>
          <a:xfrm>
            <a:off x="1752600" y="1600200"/>
            <a:ext cx="6400800" cy="1600200"/>
          </a:xfrm>
        </p:spPr>
        <p:txBody>
          <a:bodyPr lIns="91390" tIns="45697" rIns="91390" bIns="45697"/>
          <a:lstStyle>
            <a:lvl1pPr>
              <a:defRPr sz="3400"/>
            </a:lvl1pPr>
          </a:lstStyle>
          <a:p>
            <a:r>
              <a:rPr lang="en-US"/>
              <a:t>Click to edit Master title style</a:t>
            </a:r>
          </a:p>
        </p:txBody>
      </p:sp>
      <p:sp>
        <p:nvSpPr>
          <p:cNvPr id="193540" name="Rectangle 4"/>
          <p:cNvSpPr>
            <a:spLocks noGrp="1" noChangeArrowheads="1"/>
          </p:cNvSpPr>
          <p:nvPr>
            <p:ph type="subTitle" idx="1"/>
          </p:nvPr>
        </p:nvSpPr>
        <p:spPr>
          <a:xfrm>
            <a:off x="1752600" y="3276600"/>
            <a:ext cx="6400800" cy="2362200"/>
          </a:xfrm>
        </p:spPr>
        <p:txBody>
          <a:bodyPr lIns="91390" tIns="45697" rIns="91390" bIns="45697"/>
          <a:lstStyle>
            <a:lvl1pPr marL="0" indent="0">
              <a:buFontTx/>
              <a:buNone/>
              <a:defRPr sz="2800"/>
            </a:lvl1pPr>
          </a:lstStyle>
          <a:p>
            <a:r>
              <a:rPr lang="en-US"/>
              <a:t>Click to edit Master subtitle style</a:t>
            </a:r>
          </a:p>
        </p:txBody>
      </p:sp>
      <p:pic>
        <p:nvPicPr>
          <p:cNvPr id="2" name="Picture 1" descr="610px-Spl-circlelogo-1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 y="76200"/>
            <a:ext cx="1295400" cy="1274164"/>
          </a:xfrm>
          <a:prstGeom prst="rect">
            <a:avLst/>
          </a:prstGeom>
        </p:spPr>
      </p:pic>
    </p:spTree>
    <p:extLst>
      <p:ext uri="{BB962C8B-B14F-4D97-AF65-F5344CB8AC3E}">
        <p14:creationId xmlns:p14="http://schemas.microsoft.com/office/powerpoint/2010/main" val="3211873572"/>
      </p:ext>
    </p:extLst>
  </p:cSld>
  <p:clrMapOvr>
    <a:masterClrMapping/>
  </p:clrMapOvr>
  <p:transition xmlns:p14="http://schemas.microsoft.com/office/powerpoint/2010/main">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7533057"/>
      </p:ext>
    </p:extLst>
  </p:cSld>
  <p:clrMapOvr>
    <a:masterClrMapping/>
  </p:clrMapOvr>
  <p:transition xmlns:p14="http://schemas.microsoft.com/office/powerpoint/2010/main">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68495426"/>
      </p:ext>
    </p:extLst>
  </p:cSld>
  <p:clrMapOvr>
    <a:masterClrMapping/>
  </p:clrMapOvr>
  <p:transition xmlns:p14="http://schemas.microsoft.com/office/powerpoint/2010/main">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295400"/>
            <a:ext cx="3505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295400"/>
            <a:ext cx="3505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9443705"/>
      </p:ext>
    </p:extLst>
  </p:cSld>
  <p:clrMapOvr>
    <a:masterClrMapping/>
  </p:clrMapOvr>
  <p:transition xmlns:p14="http://schemas.microsoft.com/office/powerpoint/2010/main">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0174987"/>
      </p:ext>
    </p:extLst>
  </p:cSld>
  <p:clrMapOvr>
    <a:masterClrMapping/>
  </p:clrMapOvr>
  <p:transition xmlns:p14="http://schemas.microsoft.com/office/powerpoint/2010/main">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457200" y="18288"/>
            <a:ext cx="2895600" cy="329184"/>
          </a:xfrm>
          <a:prstGeom prst="rect">
            <a:avLst/>
          </a:prstGeom>
        </p:spPr>
        <p:txBody>
          <a:bodyPr/>
          <a:lstStyle/>
          <a:p>
            <a:fld id="{CCEBA98F-560C-4997-81C4-81D4D9187EAB}" type="datetime2">
              <a:rPr lang="en-US" smtClean="0"/>
              <a:t>Sunday, September 6, 15</a:t>
            </a:fld>
            <a:endParaRPr lang="en-US"/>
          </a:p>
        </p:txBody>
      </p:sp>
      <p:sp>
        <p:nvSpPr>
          <p:cNvPr id="6" name="Footer Placeholder 5"/>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7" name="Slide Number Placeholder 6"/>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22728178"/>
      </p:ext>
    </p:extLst>
  </p:cSld>
  <p:clrMapOvr>
    <a:masterClrMapping/>
  </p:clrMapOvr>
  <p:transition xmlns:p14="http://schemas.microsoft.com/office/powerpoint/2010/main">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9204673"/>
      </p:ext>
    </p:extLst>
  </p:cSld>
  <p:clrMapOvr>
    <a:masterClrMapping/>
  </p:clrMapOvr>
  <p:transition xmlns:p14="http://schemas.microsoft.com/office/powerpoint/2010/main">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1934247"/>
      </p:ext>
    </p:extLst>
  </p:cSld>
  <p:clrMapOvr>
    <a:masterClrMapping/>
  </p:clrMapOvr>
  <p:transition xmlns:p14="http://schemas.microsoft.com/office/powerpoint/2010/main">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17896369"/>
      </p:ext>
    </p:extLst>
  </p:cSld>
  <p:clrMapOvr>
    <a:masterClrMapping/>
  </p:clrMapOvr>
  <p:transition xmlns:p14="http://schemas.microsoft.com/office/powerpoint/2010/main">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65618750"/>
      </p:ext>
    </p:extLst>
  </p:cSld>
  <p:clrMapOvr>
    <a:masterClrMapping/>
  </p:clrMapOvr>
  <p:transition xmlns:p14="http://schemas.microsoft.com/office/powerpoint/2010/main">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304800"/>
            <a:ext cx="180975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95400" y="304800"/>
            <a:ext cx="52768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7795714"/>
      </p:ext>
    </p:extLst>
  </p:cSld>
  <p:clrMapOvr>
    <a:masterClrMapping/>
  </p:clrMapOvr>
  <p:transition xmlns:p14="http://schemas.microsoft.com/office/powerpoint/2010/main">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0" y="304800"/>
            <a:ext cx="7086600" cy="533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95400" y="1295400"/>
            <a:ext cx="35052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295400"/>
            <a:ext cx="35052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5822971"/>
      </p:ext>
    </p:extLst>
  </p:cSld>
  <p:clrMapOvr>
    <a:masterClrMapping/>
  </p:clrMapOvr>
  <p:transition xmlns:p14="http://schemas.microsoft.com/office/powerpoint/2010/main">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6"/>
          <p:cNvSpPr>
            <a:spLocks noChangeShapeType="1"/>
          </p:cNvSpPr>
          <p:nvPr/>
        </p:nvSpPr>
        <p:spPr bwMode="auto">
          <a:xfrm flipV="1">
            <a:off x="1676400" y="1219200"/>
            <a:ext cx="6781800" cy="0"/>
          </a:xfrm>
          <a:prstGeom prst="line">
            <a:avLst/>
          </a:prstGeom>
          <a:noFill/>
          <a:ln w="28575">
            <a:solidFill>
              <a:srgbClr val="24A66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5" name="Line 7"/>
          <p:cNvSpPr>
            <a:spLocks noChangeShapeType="1"/>
          </p:cNvSpPr>
          <p:nvPr/>
        </p:nvSpPr>
        <p:spPr bwMode="auto">
          <a:xfrm>
            <a:off x="762000" y="5638800"/>
            <a:ext cx="7696200" cy="0"/>
          </a:xfrm>
          <a:prstGeom prst="line">
            <a:avLst/>
          </a:prstGeom>
          <a:noFill/>
          <a:ln w="28575">
            <a:solidFill>
              <a:srgbClr val="24A66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6" name="Text Box 9"/>
          <p:cNvSpPr txBox="1">
            <a:spLocks noChangeArrowheads="1"/>
          </p:cNvSpPr>
          <p:nvPr/>
        </p:nvSpPr>
        <p:spPr bwMode="auto">
          <a:xfrm>
            <a:off x="1752600" y="336550"/>
            <a:ext cx="3048000" cy="714375"/>
          </a:xfrm>
          <a:prstGeom prst="rect">
            <a:avLst/>
          </a:prstGeom>
          <a:noFill/>
          <a:ln w="9525">
            <a:noFill/>
            <a:miter lim="800000"/>
            <a:headEnd/>
            <a:tailEnd/>
          </a:ln>
          <a:effectLst/>
        </p:spPr>
        <p:txBody>
          <a:bodyPr lIns="91390" tIns="45697" rIns="91390" bIns="45697">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fontAlgn="base" hangingPunct="0">
              <a:spcBef>
                <a:spcPct val="50000"/>
              </a:spcBef>
              <a:spcAft>
                <a:spcPct val="0"/>
              </a:spcAft>
              <a:defRPr/>
            </a:pPr>
            <a:r>
              <a:rPr lang="en-US" sz="1400" smtClean="0">
                <a:solidFill>
                  <a:srgbClr val="000000"/>
                </a:solidFill>
                <a:latin typeface="Arial" charset="0"/>
              </a:rPr>
              <a:t>Surgical Planning Laboratory</a:t>
            </a:r>
            <a:br>
              <a:rPr lang="en-US" sz="1400" smtClean="0">
                <a:solidFill>
                  <a:srgbClr val="000000"/>
                </a:solidFill>
                <a:latin typeface="Arial" charset="0"/>
              </a:rPr>
            </a:br>
            <a:r>
              <a:rPr lang="en-US" sz="1400" smtClean="0">
                <a:solidFill>
                  <a:srgbClr val="000000"/>
                </a:solidFill>
                <a:latin typeface="Arial" charset="0"/>
              </a:rPr>
              <a:t>Brigham and Women</a:t>
            </a:r>
            <a:r>
              <a:rPr lang="ja-JP" altLang="en-US" sz="1400" smtClean="0">
                <a:solidFill>
                  <a:srgbClr val="000000"/>
                </a:solidFill>
                <a:latin typeface="Arial" charset="0"/>
              </a:rPr>
              <a:t>’</a:t>
            </a:r>
            <a:r>
              <a:rPr lang="en-US" sz="1400" smtClean="0">
                <a:solidFill>
                  <a:srgbClr val="000000"/>
                </a:solidFill>
                <a:latin typeface="Arial" charset="0"/>
              </a:rPr>
              <a:t>s Hospital</a:t>
            </a:r>
            <a:br>
              <a:rPr lang="en-US" sz="1400" smtClean="0">
                <a:solidFill>
                  <a:srgbClr val="000000"/>
                </a:solidFill>
                <a:latin typeface="Arial" charset="0"/>
              </a:rPr>
            </a:br>
            <a:r>
              <a:rPr lang="en-US" sz="1400" smtClean="0">
                <a:solidFill>
                  <a:srgbClr val="000000"/>
                </a:solidFill>
                <a:latin typeface="Arial" charset="0"/>
              </a:rPr>
              <a:t>Boston, Massachusetts USA</a:t>
            </a:r>
            <a:endParaRPr lang="en-US" sz="1000" smtClean="0">
              <a:solidFill>
                <a:srgbClr val="000000"/>
              </a:solidFill>
              <a:latin typeface="Arial" charset="0"/>
            </a:endParaRPr>
          </a:p>
        </p:txBody>
      </p:sp>
      <p:sp>
        <p:nvSpPr>
          <p:cNvPr id="7" name="Text Box 10"/>
          <p:cNvSpPr txBox="1">
            <a:spLocks noChangeArrowheads="1"/>
          </p:cNvSpPr>
          <p:nvPr/>
        </p:nvSpPr>
        <p:spPr bwMode="auto">
          <a:xfrm>
            <a:off x="6324600" y="533400"/>
            <a:ext cx="2133600" cy="479425"/>
          </a:xfrm>
          <a:prstGeom prst="rect">
            <a:avLst/>
          </a:prstGeom>
          <a:noFill/>
          <a:ln w="9525">
            <a:noFill/>
            <a:miter lim="800000"/>
            <a:headEnd/>
            <a:tailEnd/>
          </a:ln>
          <a:effectLst/>
        </p:spPr>
        <p:txBody>
          <a:bodyPr lIns="91390" tIns="45697" rIns="91390" bIns="45697">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fontAlgn="base" hangingPunct="0">
              <a:spcBef>
                <a:spcPct val="50000"/>
              </a:spcBef>
              <a:spcAft>
                <a:spcPct val="0"/>
              </a:spcAft>
              <a:defRPr/>
            </a:pPr>
            <a:r>
              <a:rPr lang="en-US" sz="1200" smtClean="0">
                <a:solidFill>
                  <a:srgbClr val="000000"/>
                </a:solidFill>
                <a:latin typeface="Arial" charset="0"/>
              </a:rPr>
              <a:t>a teaching affiliate of</a:t>
            </a:r>
            <a:br>
              <a:rPr lang="en-US" sz="1200" smtClean="0">
                <a:solidFill>
                  <a:srgbClr val="000000"/>
                </a:solidFill>
                <a:latin typeface="Arial" charset="0"/>
              </a:rPr>
            </a:br>
            <a:r>
              <a:rPr lang="en-US" sz="1400" smtClean="0">
                <a:solidFill>
                  <a:srgbClr val="000000"/>
                </a:solidFill>
                <a:latin typeface="Arial" charset="0"/>
              </a:rPr>
              <a:t>Harvard Medical School</a:t>
            </a:r>
            <a:endParaRPr lang="en-US" sz="1000" smtClean="0">
              <a:solidFill>
                <a:srgbClr val="000000"/>
              </a:solidFill>
              <a:latin typeface="Arial" charset="0"/>
            </a:endParaRPr>
          </a:p>
        </p:txBody>
      </p:sp>
      <p:sp>
        <p:nvSpPr>
          <p:cNvPr id="8" name="Rectangle 11"/>
          <p:cNvSpPr>
            <a:spLocks noChangeArrowheads="1"/>
          </p:cNvSpPr>
          <p:nvPr/>
        </p:nvSpPr>
        <p:spPr bwMode="auto">
          <a:xfrm>
            <a:off x="4100513" y="1995488"/>
            <a:ext cx="1570037"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9" name="Rectangle 12"/>
          <p:cNvSpPr>
            <a:spLocks noChangeArrowheads="1"/>
          </p:cNvSpPr>
          <p:nvPr/>
        </p:nvSpPr>
        <p:spPr bwMode="auto">
          <a:xfrm>
            <a:off x="4240213" y="2503488"/>
            <a:ext cx="600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93539" name="Rectangle 3"/>
          <p:cNvSpPr>
            <a:spLocks noGrp="1" noChangeArrowheads="1"/>
          </p:cNvSpPr>
          <p:nvPr>
            <p:ph type="ctrTitle"/>
          </p:nvPr>
        </p:nvSpPr>
        <p:spPr>
          <a:xfrm>
            <a:off x="1752600" y="1600200"/>
            <a:ext cx="6400800" cy="1600200"/>
          </a:xfrm>
        </p:spPr>
        <p:txBody>
          <a:bodyPr lIns="91390" tIns="45697" rIns="91390" bIns="45697"/>
          <a:lstStyle>
            <a:lvl1pPr>
              <a:defRPr sz="3400"/>
            </a:lvl1pPr>
          </a:lstStyle>
          <a:p>
            <a:r>
              <a:rPr lang="en-US"/>
              <a:t>Click to edit Master title style</a:t>
            </a:r>
          </a:p>
        </p:txBody>
      </p:sp>
      <p:sp>
        <p:nvSpPr>
          <p:cNvPr id="193540" name="Rectangle 4"/>
          <p:cNvSpPr>
            <a:spLocks noGrp="1" noChangeArrowheads="1"/>
          </p:cNvSpPr>
          <p:nvPr>
            <p:ph type="subTitle" idx="1"/>
          </p:nvPr>
        </p:nvSpPr>
        <p:spPr>
          <a:xfrm>
            <a:off x="1752600" y="3276600"/>
            <a:ext cx="6400800" cy="2362200"/>
          </a:xfrm>
        </p:spPr>
        <p:txBody>
          <a:bodyPr lIns="91390" tIns="45697" rIns="91390" bIns="45697"/>
          <a:lstStyle>
            <a:lvl1pPr marL="0" indent="0">
              <a:buFontTx/>
              <a:buNone/>
              <a:defRPr sz="2800"/>
            </a:lvl1pPr>
          </a:lstStyle>
          <a:p>
            <a:r>
              <a:rPr lang="en-US"/>
              <a:t>Click to edit Master subtitle style</a:t>
            </a:r>
          </a:p>
        </p:txBody>
      </p:sp>
      <p:pic>
        <p:nvPicPr>
          <p:cNvPr id="2" name="Picture 1" descr="610px-Spl-circlelogo-1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 y="76200"/>
            <a:ext cx="1295400" cy="1274164"/>
          </a:xfrm>
          <a:prstGeom prst="rect">
            <a:avLst/>
          </a:prstGeom>
        </p:spPr>
      </p:pic>
    </p:spTree>
    <p:extLst>
      <p:ext uri="{BB962C8B-B14F-4D97-AF65-F5344CB8AC3E}">
        <p14:creationId xmlns:p14="http://schemas.microsoft.com/office/powerpoint/2010/main" val="3211873572"/>
      </p:ext>
    </p:extLst>
  </p:cSld>
  <p:clrMapOvr>
    <a:masterClrMapping/>
  </p:clrMapOvr>
  <p:transition xmlns:p14="http://schemas.microsoft.com/office/powerpoint/2010/main">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7533057"/>
      </p:ext>
    </p:extLst>
  </p:cSld>
  <p:clrMapOvr>
    <a:masterClrMapping/>
  </p:clrMapOvr>
  <p:transition xmlns:p14="http://schemas.microsoft.com/office/powerpoint/2010/main">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68495426"/>
      </p:ext>
    </p:extLst>
  </p:cSld>
  <p:clrMapOvr>
    <a:masterClrMapping/>
  </p:clrMapOvr>
  <p:transition xmlns:p14="http://schemas.microsoft.com/office/powerpoint/2010/mai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457200" y="18288"/>
            <a:ext cx="2895600" cy="329184"/>
          </a:xfrm>
          <a:prstGeom prst="rect">
            <a:avLst/>
          </a:prstGeom>
        </p:spPr>
        <p:txBody>
          <a:bodyPr/>
          <a:lstStyle/>
          <a:p>
            <a:fld id="{150972B2-CA5C-437D-87D0-8081271A9E4B}" type="datetime2">
              <a:rPr lang="en-US" smtClean="0"/>
              <a:t>Sunday, September 6, 15</a:t>
            </a:fld>
            <a:endParaRPr lang="en-US"/>
          </a:p>
        </p:txBody>
      </p:sp>
      <p:sp>
        <p:nvSpPr>
          <p:cNvPr id="8" name="Footer Placeholder 7"/>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9" name="Slide Number Placeholder 8"/>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295400"/>
            <a:ext cx="3505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295400"/>
            <a:ext cx="3505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9443705"/>
      </p:ext>
    </p:extLst>
  </p:cSld>
  <p:clrMapOvr>
    <a:masterClrMapping/>
  </p:clrMapOvr>
  <p:transition xmlns:p14="http://schemas.microsoft.com/office/powerpoint/2010/main">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0174987"/>
      </p:ext>
    </p:extLst>
  </p:cSld>
  <p:clrMapOvr>
    <a:masterClrMapping/>
  </p:clrMapOvr>
  <p:transition xmlns:p14="http://schemas.microsoft.com/office/powerpoint/2010/main">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22728178"/>
      </p:ext>
    </p:extLst>
  </p:cSld>
  <p:clrMapOvr>
    <a:masterClrMapping/>
  </p:clrMapOvr>
  <p:transition xmlns:p14="http://schemas.microsoft.com/office/powerpoint/2010/main">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9204673"/>
      </p:ext>
    </p:extLst>
  </p:cSld>
  <p:clrMapOvr>
    <a:masterClrMapping/>
  </p:clrMapOvr>
  <p:transition xmlns:p14="http://schemas.microsoft.com/office/powerpoint/2010/main">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1934247"/>
      </p:ext>
    </p:extLst>
  </p:cSld>
  <p:clrMapOvr>
    <a:masterClrMapping/>
  </p:clrMapOvr>
  <p:transition xmlns:p14="http://schemas.microsoft.com/office/powerpoint/2010/main">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17896369"/>
      </p:ext>
    </p:extLst>
  </p:cSld>
  <p:clrMapOvr>
    <a:masterClrMapping/>
  </p:clrMapOvr>
  <p:transition xmlns:p14="http://schemas.microsoft.com/office/powerpoint/2010/main">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65618750"/>
      </p:ext>
    </p:extLst>
  </p:cSld>
  <p:clrMapOvr>
    <a:masterClrMapping/>
  </p:clrMapOvr>
  <p:transition xmlns:p14="http://schemas.microsoft.com/office/powerpoint/2010/main">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304800"/>
            <a:ext cx="180975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95400" y="304800"/>
            <a:ext cx="52768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7795714"/>
      </p:ext>
    </p:extLst>
  </p:cSld>
  <p:clrMapOvr>
    <a:masterClrMapping/>
  </p:clrMapOvr>
  <p:transition xmlns:p14="http://schemas.microsoft.com/office/powerpoint/2010/main">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0" y="304800"/>
            <a:ext cx="7086600" cy="533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95400" y="1295400"/>
            <a:ext cx="35052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295400"/>
            <a:ext cx="35052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5822971"/>
      </p:ext>
    </p:extLst>
  </p:cSld>
  <p:clrMapOvr>
    <a:masterClrMapping/>
  </p:clrMapOvr>
  <p:transition xmlns:p14="http://schemas.microsoft.com/office/powerpoint/2010/main">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solidFill>
                  <a:schemeClr val="tx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B35F80-8944-0046-9A36-2F67083B37E0}" type="datetime2">
              <a:rPr lang="en-US" smtClean="0">
                <a:latin typeface="Arial"/>
              </a:rPr>
              <a:pPr/>
              <a:t>Sunday, September 6, 15</a:t>
            </a:fld>
            <a:endParaRPr lang="en-US" dirty="0">
              <a:latin typeface="Arial"/>
            </a:endParaRPr>
          </a:p>
        </p:txBody>
      </p:sp>
      <p:sp>
        <p:nvSpPr>
          <p:cNvPr id="6" name="Slide Number Placeholder 5"/>
          <p:cNvSpPr>
            <a:spLocks noGrp="1"/>
          </p:cNvSpPr>
          <p:nvPr>
            <p:ph type="sldNum" sz="quarter" idx="12"/>
          </p:nvPr>
        </p:nvSpPr>
        <p:spPr/>
        <p:txBody>
          <a:bodyPr/>
          <a:lstStyle/>
          <a:p>
            <a:fld id="{AB6F8C8B-ECA4-F245-9426-D1478F1D1055}" type="slidenum">
              <a:rPr lang="en-US" smtClean="0">
                <a:latin typeface="Arial"/>
              </a:rPr>
              <a:pPr/>
              <a:t>‹#›</a:t>
            </a:fld>
            <a:endParaRPr lang="en-US" dirty="0">
              <a:latin typeface="Aria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1025" name="Picture 1" descr="Image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54274" y="447398"/>
            <a:ext cx="832526" cy="836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logo4c"/>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8746" y="447397"/>
            <a:ext cx="4827495" cy="836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18288"/>
            <a:ext cx="2895600" cy="329184"/>
          </a:xfrm>
          <a:prstGeom prst="rect">
            <a:avLst/>
          </a:prstGeom>
        </p:spPr>
        <p:txBody>
          <a:bodyPr/>
          <a:lstStyle/>
          <a:p>
            <a:fld id="{79CD4847-11EF-4466-A8AD-85CDB7B49118}" type="datetime2">
              <a:rPr lang="en-US" smtClean="0"/>
              <a:t>Sunday, September 6, 15</a:t>
            </a:fld>
            <a:endParaRPr lang="en-US"/>
          </a:p>
        </p:txBody>
      </p:sp>
      <p:sp>
        <p:nvSpPr>
          <p:cNvPr id="4" name="Footer Placeholder 3"/>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5" name="Slide Number Placeholder 4"/>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75633"/>
            <a:ext cx="8229600" cy="990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2330800"/>
            <a:ext cx="8229600" cy="4146200"/>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pPr algn="r"/>
            <a:endParaRPr lang="en-US" dirty="0">
              <a:latin typeface="Aria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pic>
        <p:nvPicPr>
          <p:cNvPr id="2049" name="Picture 1" descr="logo4c"/>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538689"/>
            <a:ext cx="2651030" cy="50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descr="Image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11225" y="538689"/>
            <a:ext cx="475575" cy="50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bject 2"/>
          <p:cNvSpPr txBox="1"/>
          <p:nvPr userDrawn="1"/>
        </p:nvSpPr>
        <p:spPr>
          <a:xfrm>
            <a:off x="4465" y="6704112"/>
            <a:ext cx="9139535" cy="153888"/>
          </a:xfrm>
          <a:prstGeom prst="rect">
            <a:avLst/>
          </a:prstGeom>
        </p:spPr>
        <p:txBody>
          <a:bodyPr vert="horz" wrap="square" lIns="0" tIns="0" rIns="0" bIns="0" rtlCol="0">
            <a:spAutoFit/>
          </a:bodyPr>
          <a:lstStyle/>
          <a:p>
            <a:pPr marL="365760"/>
            <a:r>
              <a:rPr sz="1000" i="1" spc="-11" dirty="0">
                <a:solidFill>
                  <a:prstClr val="black"/>
                </a:solidFill>
                <a:latin typeface="Arial"/>
                <a:cs typeface="Arial"/>
              </a:rPr>
              <a:t>©2014</a:t>
            </a:r>
            <a:r>
              <a:rPr sz="1000" i="1" spc="-4" dirty="0">
                <a:solidFill>
                  <a:prstClr val="black"/>
                </a:solidFill>
                <a:latin typeface="Arial"/>
                <a:cs typeface="Arial"/>
              </a:rPr>
              <a:t> </a:t>
            </a:r>
            <a:r>
              <a:rPr sz="1000" i="1" dirty="0">
                <a:solidFill>
                  <a:prstClr val="black"/>
                </a:solidFill>
                <a:latin typeface="Arial"/>
                <a:cs typeface="Arial"/>
              </a:rPr>
              <a:t>Ron</a:t>
            </a:r>
            <a:r>
              <a:rPr sz="1000" i="1" spc="-4" dirty="0">
                <a:solidFill>
                  <a:prstClr val="black"/>
                </a:solidFill>
                <a:latin typeface="Arial"/>
                <a:cs typeface="Arial"/>
              </a:rPr>
              <a:t> </a:t>
            </a:r>
            <a:r>
              <a:rPr sz="1000" i="1" dirty="0">
                <a:solidFill>
                  <a:prstClr val="black"/>
                </a:solidFill>
                <a:latin typeface="Arial"/>
                <a:cs typeface="Arial"/>
              </a:rPr>
              <a:t>Kikini</a:t>
            </a:r>
            <a:r>
              <a:rPr sz="1000" i="1" spc="-7" dirty="0">
                <a:solidFill>
                  <a:prstClr val="black"/>
                </a:solidFill>
                <a:latin typeface="Arial"/>
                <a:cs typeface="Arial"/>
              </a:rPr>
              <a:t>s,</a:t>
            </a:r>
            <a:r>
              <a:rPr sz="1000" i="1" spc="-4" dirty="0">
                <a:solidFill>
                  <a:prstClr val="black"/>
                </a:solidFill>
                <a:latin typeface="Arial"/>
                <a:cs typeface="Arial"/>
              </a:rPr>
              <a:t> </a:t>
            </a:r>
            <a:r>
              <a:rPr sz="1000" i="1" dirty="0">
                <a:solidFill>
                  <a:prstClr val="black"/>
                </a:solidFill>
                <a:latin typeface="Arial"/>
                <a:cs typeface="Arial"/>
              </a:rPr>
              <a:t>ARR</a:t>
            </a:r>
            <a:endParaRPr sz="1000" dirty="0">
              <a:solidFill>
                <a:prstClr val="black"/>
              </a:solidFill>
              <a:latin typeface="Arial"/>
              <a:cs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latin typeface="Arial"/>
              </a:rPr>
              <a:pPr/>
              <a:t>Sunday, September 6, 15</a:t>
            </a:fld>
            <a:endParaRPr lang="en-US">
              <a:latin typeface="Arial"/>
            </a:endParaRPr>
          </a:p>
        </p:txBody>
      </p:sp>
      <p:sp>
        <p:nvSpPr>
          <p:cNvPr id="6" name="Footer Placeholder 5"/>
          <p:cNvSpPr>
            <a:spLocks noGrp="1"/>
          </p:cNvSpPr>
          <p:nvPr>
            <p:ph type="ftr" sz="quarter" idx="11"/>
          </p:nvPr>
        </p:nvSpPr>
        <p:spPr/>
        <p:txBody>
          <a:bodyPr/>
          <a:lstStyle/>
          <a:p>
            <a:pPr algn="r"/>
            <a:endParaRPr lang="en-US" dirty="0">
              <a:latin typeface="Arial"/>
            </a:endParaRPr>
          </a:p>
        </p:txBody>
      </p:sp>
      <p:sp>
        <p:nvSpPr>
          <p:cNvPr id="7" name="Slide Number Placeholder 6"/>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latin typeface="Arial"/>
              </a:rPr>
              <a:pPr/>
              <a:t>Sunday, September 6, 15</a:t>
            </a:fld>
            <a:endParaRPr lang="en-US">
              <a:latin typeface="Arial"/>
            </a:endParaRPr>
          </a:p>
        </p:txBody>
      </p:sp>
      <p:sp>
        <p:nvSpPr>
          <p:cNvPr id="8" name="Footer Placeholder 7"/>
          <p:cNvSpPr>
            <a:spLocks noGrp="1"/>
          </p:cNvSpPr>
          <p:nvPr>
            <p:ph type="ftr" sz="quarter" idx="11"/>
          </p:nvPr>
        </p:nvSpPr>
        <p:spPr/>
        <p:txBody>
          <a:bodyPr/>
          <a:lstStyle/>
          <a:p>
            <a:pPr algn="r"/>
            <a:endParaRPr lang="en-US" dirty="0">
              <a:latin typeface="Arial"/>
            </a:endParaRPr>
          </a:p>
        </p:txBody>
      </p:sp>
      <p:sp>
        <p:nvSpPr>
          <p:cNvPr id="9" name="Slide Number Placeholder 8"/>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latin typeface="Arial"/>
              </a:rPr>
              <a:pPr/>
              <a:t>Sunday, September 6, 15</a:t>
            </a:fld>
            <a:endParaRPr lang="en-US">
              <a:latin typeface="Arial"/>
            </a:endParaRPr>
          </a:p>
        </p:txBody>
      </p:sp>
      <p:sp>
        <p:nvSpPr>
          <p:cNvPr id="4" name="Footer Placeholder 3"/>
          <p:cNvSpPr>
            <a:spLocks noGrp="1"/>
          </p:cNvSpPr>
          <p:nvPr>
            <p:ph type="ftr" sz="quarter" idx="11"/>
          </p:nvPr>
        </p:nvSpPr>
        <p:spPr/>
        <p:txBody>
          <a:bodyPr/>
          <a:lstStyle/>
          <a:p>
            <a:pPr algn="r"/>
            <a:endParaRPr lang="en-US" dirty="0">
              <a:latin typeface="Arial"/>
            </a:endParaRPr>
          </a:p>
        </p:txBody>
      </p:sp>
      <p:sp>
        <p:nvSpPr>
          <p:cNvPr id="5" name="Slide Number Placeholder 4"/>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latin typeface="Arial"/>
              </a:rPr>
              <a:pPr/>
              <a:t>Sunday, September 6, 15</a:t>
            </a:fld>
            <a:endParaRPr lang="en-US">
              <a:latin typeface="Arial"/>
            </a:endParaRPr>
          </a:p>
        </p:txBody>
      </p:sp>
      <p:sp>
        <p:nvSpPr>
          <p:cNvPr id="3" name="Footer Placeholder 2"/>
          <p:cNvSpPr>
            <a:spLocks noGrp="1"/>
          </p:cNvSpPr>
          <p:nvPr>
            <p:ph type="ftr" sz="quarter" idx="11"/>
          </p:nvPr>
        </p:nvSpPr>
        <p:spPr/>
        <p:txBody>
          <a:bodyPr/>
          <a:lstStyle/>
          <a:p>
            <a:pPr algn="r"/>
            <a:endParaRPr lang="en-US" dirty="0">
              <a:latin typeface="Arial"/>
            </a:endParaRPr>
          </a:p>
        </p:txBody>
      </p:sp>
      <p:sp>
        <p:nvSpPr>
          <p:cNvPr id="4" name="Slide Number Placeholder 3"/>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latin typeface="Arial"/>
              </a:rPr>
              <a:pPr/>
              <a:t>Sunday, September 6, 15</a:t>
            </a:fld>
            <a:endParaRPr lang="en-US">
              <a:latin typeface="Arial"/>
            </a:endParaRPr>
          </a:p>
        </p:txBody>
      </p:sp>
      <p:sp>
        <p:nvSpPr>
          <p:cNvPr id="6" name="Footer Placeholder 5"/>
          <p:cNvSpPr>
            <a:spLocks noGrp="1"/>
          </p:cNvSpPr>
          <p:nvPr>
            <p:ph type="ftr" sz="quarter" idx="11"/>
          </p:nvPr>
        </p:nvSpPr>
        <p:spPr/>
        <p:txBody>
          <a:bodyPr/>
          <a:lstStyle/>
          <a:p>
            <a:pPr algn="r"/>
            <a:endParaRPr lang="en-US" dirty="0">
              <a:latin typeface="Arial"/>
            </a:endParaRPr>
          </a:p>
        </p:txBody>
      </p:sp>
      <p:sp>
        <p:nvSpPr>
          <p:cNvPr id="7" name="Slide Number Placeholder 6"/>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latin typeface="Arial"/>
              </a:rPr>
              <a:pPr/>
              <a:t>Sunday, September 6, 15</a:t>
            </a:fld>
            <a:endParaRPr lang="en-US">
              <a:latin typeface="Arial"/>
            </a:endParaRPr>
          </a:p>
        </p:txBody>
      </p:sp>
      <p:sp>
        <p:nvSpPr>
          <p:cNvPr id="6" name="Footer Placeholder 5"/>
          <p:cNvSpPr>
            <a:spLocks noGrp="1"/>
          </p:cNvSpPr>
          <p:nvPr>
            <p:ph type="ftr" sz="quarter" idx="11"/>
          </p:nvPr>
        </p:nvSpPr>
        <p:spPr/>
        <p:txBody>
          <a:bodyPr/>
          <a:lstStyle/>
          <a:p>
            <a:pPr algn="r"/>
            <a:endParaRPr lang="en-US" dirty="0">
              <a:latin typeface="Arial"/>
            </a:endParaRPr>
          </a:p>
        </p:txBody>
      </p:sp>
      <p:sp>
        <p:nvSpPr>
          <p:cNvPr id="7" name="Slide Number Placeholder 6"/>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latin typeface="Arial"/>
              </a:rPr>
              <a:pPr/>
              <a:t>Sunday, September 6, 15</a:t>
            </a:fld>
            <a:endParaRPr lang="en-US">
              <a:latin typeface="Arial"/>
            </a:endParaRPr>
          </a:p>
        </p:txBody>
      </p:sp>
      <p:sp>
        <p:nvSpPr>
          <p:cNvPr id="5" name="Footer Placeholder 4"/>
          <p:cNvSpPr>
            <a:spLocks noGrp="1"/>
          </p:cNvSpPr>
          <p:nvPr>
            <p:ph type="ftr" sz="quarter" idx="11"/>
          </p:nvPr>
        </p:nvSpPr>
        <p:spPr/>
        <p:txBody>
          <a:bodyPr/>
          <a:lstStyle/>
          <a:p>
            <a:pPr algn="r"/>
            <a:endParaRPr lang="en-US" dirty="0">
              <a:latin typeface="Aria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latin typeface="Arial"/>
              </a:rPr>
              <a:pPr/>
              <a:t>Sunday, September 6, 15</a:t>
            </a:fld>
            <a:endParaRPr lang="en-US">
              <a:latin typeface="Arial"/>
            </a:endParaRPr>
          </a:p>
        </p:txBody>
      </p:sp>
      <p:sp>
        <p:nvSpPr>
          <p:cNvPr id="5" name="Footer Placeholder 4"/>
          <p:cNvSpPr>
            <a:spLocks noGrp="1"/>
          </p:cNvSpPr>
          <p:nvPr>
            <p:ph type="ftr" sz="quarter" idx="11"/>
          </p:nvPr>
        </p:nvSpPr>
        <p:spPr/>
        <p:txBody>
          <a:bodyPr/>
          <a:lstStyle/>
          <a:p>
            <a:pPr algn="r"/>
            <a:endParaRPr lang="en-US" dirty="0">
              <a:latin typeface="Aria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09600" y="76200"/>
            <a:ext cx="7772400" cy="1143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685800" y="1981200"/>
            <a:ext cx="3810000" cy="41148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981200"/>
            <a:ext cx="3810000" cy="41148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015920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18288"/>
            <a:ext cx="2895600" cy="329184"/>
          </a:xfrm>
          <a:prstGeom prst="rect">
            <a:avLst/>
          </a:prstGeom>
        </p:spPr>
        <p:txBody>
          <a:bodyPr/>
          <a:lstStyle/>
          <a:p>
            <a:fld id="{F168457A-3AB9-4880-8A0C-9F8524491207}" type="datetime2">
              <a:rPr lang="en-US" smtClean="0"/>
              <a:t>Sunday, September 6, 15</a:t>
            </a:fld>
            <a:endParaRPr lang="en-US"/>
          </a:p>
        </p:txBody>
      </p:sp>
      <p:sp>
        <p:nvSpPr>
          <p:cNvPr id="3" name="Footer Placeholder 2"/>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4" name="Slide Number Placeholder 3"/>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TITLE_1">
    <p:spTree>
      <p:nvGrpSpPr>
        <p:cNvPr id="1" name="Shape 66"/>
        <p:cNvGrpSpPr/>
        <p:nvPr/>
      </p:nvGrpSpPr>
      <p:grpSpPr>
        <a:xfrm>
          <a:off x="0" y="0"/>
          <a:ext cx="0" cy="0"/>
          <a:chOff x="0" y="0"/>
          <a:chExt cx="0" cy="0"/>
        </a:xfrm>
      </p:grpSpPr>
      <p:sp>
        <p:nvSpPr>
          <p:cNvPr id="67" name="Shape 67"/>
          <p:cNvSpPr txBox="1">
            <a:spLocks noGrp="1"/>
          </p:cNvSpPr>
          <p:nvPr>
            <p:ph type="ctrTitle"/>
          </p:nvPr>
        </p:nvSpPr>
        <p:spPr>
          <a:xfrm>
            <a:off x="685800" y="2111123"/>
            <a:ext cx="7772400" cy="1546500"/>
          </a:xfrm>
          <a:prstGeom prst="rect">
            <a:avLst/>
          </a:prstGeom>
        </p:spPr>
        <p:txBody>
          <a:bodyPr lIns="91425" tIns="91425" rIns="91425" bIns="91425" anchor="b" anchorCtr="0"/>
          <a:lstStyle>
            <a:lvl1pPr algn="ctr" rtl="0">
              <a:spcBef>
                <a:spcPts val="0"/>
              </a:spcBef>
              <a:buSzPct val="100000"/>
              <a:defRPr sz="4800"/>
            </a:lvl1pPr>
            <a:lvl2pPr algn="ctr" rtl="0">
              <a:spcBef>
                <a:spcPts val="0"/>
              </a:spcBef>
              <a:buSzPct val="100000"/>
              <a:defRPr sz="4800"/>
            </a:lvl2pPr>
            <a:lvl3pPr algn="ctr" rtl="0">
              <a:spcBef>
                <a:spcPts val="0"/>
              </a:spcBef>
              <a:buSzPct val="100000"/>
              <a:defRPr sz="4800"/>
            </a:lvl3pPr>
            <a:lvl4pPr algn="ctr" rtl="0">
              <a:spcBef>
                <a:spcPts val="0"/>
              </a:spcBef>
              <a:buSzPct val="100000"/>
              <a:defRPr sz="4800"/>
            </a:lvl4pPr>
            <a:lvl5pPr algn="ctr" rtl="0">
              <a:spcBef>
                <a:spcPts val="0"/>
              </a:spcBef>
              <a:buSzPct val="100000"/>
              <a:defRPr sz="4800"/>
            </a:lvl5pPr>
            <a:lvl6pPr algn="ctr" rtl="0">
              <a:spcBef>
                <a:spcPts val="0"/>
              </a:spcBef>
              <a:buSzPct val="100000"/>
              <a:defRPr sz="4800"/>
            </a:lvl6pPr>
            <a:lvl7pPr algn="ctr" rtl="0">
              <a:spcBef>
                <a:spcPts val="0"/>
              </a:spcBef>
              <a:buSzPct val="100000"/>
              <a:defRPr sz="4800"/>
            </a:lvl7pPr>
            <a:lvl8pPr algn="ctr" rtl="0">
              <a:spcBef>
                <a:spcPts val="0"/>
              </a:spcBef>
              <a:buSzPct val="100000"/>
              <a:defRPr sz="4800"/>
            </a:lvl8pPr>
            <a:lvl9pPr algn="ctr" rtl="0">
              <a:spcBef>
                <a:spcPts val="0"/>
              </a:spcBef>
              <a:buSzPct val="100000"/>
              <a:defRPr sz="4800"/>
            </a:lvl9pPr>
          </a:lstStyle>
          <a:p>
            <a:endParaRPr/>
          </a:p>
        </p:txBody>
      </p:sp>
      <p:sp>
        <p:nvSpPr>
          <p:cNvPr id="68" name="Shape 68"/>
          <p:cNvSpPr txBox="1">
            <a:spLocks noGrp="1"/>
          </p:cNvSpPr>
          <p:nvPr>
            <p:ph type="subTitle" idx="1"/>
          </p:nvPr>
        </p:nvSpPr>
        <p:spPr>
          <a:xfrm>
            <a:off x="685800" y="3786737"/>
            <a:ext cx="7772400" cy="1046400"/>
          </a:xfrm>
          <a:prstGeom prst="rect">
            <a:avLst/>
          </a:prstGeom>
        </p:spPr>
        <p:txBody>
          <a:bodyPr lIns="91425" tIns="91425" rIns="91425" bIns="91425" anchor="t" anchorCtr="0"/>
          <a:lstStyle>
            <a:lvl1pPr algn="ctr" rtl="0">
              <a:spcBef>
                <a:spcPts val="0"/>
              </a:spcBef>
              <a:buClr>
                <a:schemeClr val="dk2"/>
              </a:buClr>
              <a:buNone/>
              <a:defRPr>
                <a:solidFill>
                  <a:schemeClr val="dk2"/>
                </a:solidFill>
              </a:defRPr>
            </a:lvl1pPr>
            <a:lvl2pPr algn="ctr" rtl="0">
              <a:spcBef>
                <a:spcPts val="0"/>
              </a:spcBef>
              <a:buClr>
                <a:schemeClr val="dk2"/>
              </a:buClr>
              <a:buSzPct val="100000"/>
              <a:buNone/>
              <a:defRPr sz="3000">
                <a:solidFill>
                  <a:schemeClr val="dk2"/>
                </a:solidFill>
              </a:defRPr>
            </a:lvl2pPr>
            <a:lvl3pPr algn="ctr" rtl="0">
              <a:spcBef>
                <a:spcPts val="0"/>
              </a:spcBef>
              <a:buClr>
                <a:schemeClr val="dk2"/>
              </a:buClr>
              <a:buSzPct val="100000"/>
              <a:buNone/>
              <a:defRPr sz="3000">
                <a:solidFill>
                  <a:schemeClr val="dk2"/>
                </a:solidFill>
              </a:defRPr>
            </a:lvl3pPr>
            <a:lvl4pPr algn="ctr" rtl="0">
              <a:spcBef>
                <a:spcPts val="0"/>
              </a:spcBef>
              <a:buClr>
                <a:schemeClr val="dk2"/>
              </a:buClr>
              <a:buSzPct val="100000"/>
              <a:buNone/>
              <a:defRPr sz="3000">
                <a:solidFill>
                  <a:schemeClr val="dk2"/>
                </a:solidFill>
              </a:defRPr>
            </a:lvl4pPr>
            <a:lvl5pPr algn="ctr" rtl="0">
              <a:spcBef>
                <a:spcPts val="0"/>
              </a:spcBef>
              <a:buClr>
                <a:schemeClr val="dk2"/>
              </a:buClr>
              <a:buSzPct val="100000"/>
              <a:buNone/>
              <a:defRPr sz="3000">
                <a:solidFill>
                  <a:schemeClr val="dk2"/>
                </a:solidFill>
              </a:defRPr>
            </a:lvl5pPr>
            <a:lvl6pPr algn="ctr" rtl="0">
              <a:spcBef>
                <a:spcPts val="0"/>
              </a:spcBef>
              <a:buClr>
                <a:schemeClr val="dk2"/>
              </a:buClr>
              <a:buSzPct val="100000"/>
              <a:buNone/>
              <a:defRPr sz="3000">
                <a:solidFill>
                  <a:schemeClr val="dk2"/>
                </a:solidFill>
              </a:defRPr>
            </a:lvl6pPr>
            <a:lvl7pPr algn="ctr" rtl="0">
              <a:spcBef>
                <a:spcPts val="0"/>
              </a:spcBef>
              <a:buClr>
                <a:schemeClr val="dk2"/>
              </a:buClr>
              <a:buSzPct val="100000"/>
              <a:buNone/>
              <a:defRPr sz="3000">
                <a:solidFill>
                  <a:schemeClr val="dk2"/>
                </a:solidFill>
              </a:defRPr>
            </a:lvl7pPr>
            <a:lvl8pPr algn="ctr" rtl="0">
              <a:spcBef>
                <a:spcPts val="0"/>
              </a:spcBef>
              <a:buClr>
                <a:schemeClr val="dk2"/>
              </a:buClr>
              <a:buSzPct val="100000"/>
              <a:buNone/>
              <a:defRPr sz="3000">
                <a:solidFill>
                  <a:schemeClr val="dk2"/>
                </a:solidFill>
              </a:defRPr>
            </a:lvl8pPr>
            <a:lvl9pPr algn="ctr" rtl="0">
              <a:spcBef>
                <a:spcPts val="0"/>
              </a:spcBef>
              <a:buClr>
                <a:schemeClr val="dk2"/>
              </a:buClr>
              <a:buSzPct val="100000"/>
              <a:buNone/>
              <a:defRPr sz="3000">
                <a:solidFill>
                  <a:schemeClr val="dk2"/>
                </a:solidFill>
              </a:defRPr>
            </a:lvl9pPr>
          </a:lstStyle>
          <a:p>
            <a:endParaRPr/>
          </a:p>
        </p:txBody>
      </p:sp>
      <p:sp>
        <p:nvSpPr>
          <p:cNvPr id="69" name="Shape 69"/>
          <p:cNvSpPr txBox="1">
            <a:spLocks noGrp="1"/>
          </p:cNvSpPr>
          <p:nvPr>
            <p:ph type="sldNum" idx="12"/>
          </p:nvPr>
        </p:nvSpPr>
        <p:spPr>
          <a:xfrm>
            <a:off x="8556783" y="6333134"/>
            <a:ext cx="548699" cy="524999"/>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22892255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76200" y="-23766"/>
            <a:ext cx="6565800" cy="780900"/>
          </a:xfrm>
          <a:prstGeom prst="rect">
            <a:avLst/>
          </a:prstGeom>
        </p:spPr>
        <p:txBody>
          <a:bodyPr lIns="91425" tIns="91425" rIns="91425" bIns="91425" anchor="b" anchorCtr="0"/>
          <a:lstStyle>
            <a:lvl1pPr rtl="0">
              <a:spcBef>
                <a:spcPts val="0"/>
              </a:spcBef>
              <a:buSzPct val="100000"/>
              <a:defRPr sz="3200"/>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1" name="Shape 51"/>
          <p:cNvSpPr txBox="1">
            <a:spLocks noGrp="1"/>
          </p:cNvSpPr>
          <p:nvPr>
            <p:ph type="body" idx="1"/>
          </p:nvPr>
        </p:nvSpPr>
        <p:spPr>
          <a:xfrm>
            <a:off x="457200" y="1534800"/>
            <a:ext cx="8229600" cy="4967700"/>
          </a:xfrm>
          <a:prstGeom prst="rect">
            <a:avLst/>
          </a:prstGeom>
        </p:spPr>
        <p:txBody>
          <a:bodyPr lIns="91425" tIns="91425" rIns="91425" bIns="91425" anchor="t" anchorCtr="0"/>
          <a:lstStyle>
            <a:lvl1pPr rtl="0">
              <a:spcBef>
                <a:spcPts val="0"/>
              </a:spcBef>
              <a:buSzPct val="100000"/>
              <a:defRPr sz="2600"/>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2" name="Shape 52"/>
          <p:cNvSpPr txBox="1">
            <a:spLocks noGrp="1"/>
          </p:cNvSpPr>
          <p:nvPr>
            <p:ph type="sldNum" idx="12"/>
          </p:nvPr>
        </p:nvSpPr>
        <p:spPr>
          <a:xfrm>
            <a:off x="8556783" y="6333134"/>
            <a:ext cx="548699" cy="524999"/>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28828334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E4E910-7052-744E-BD46-36E58A9A7509}"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67392EA-21AD-8B44-BA9D-E55EF9E040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E4E910-7052-744E-BD46-36E58A9A7509}"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67392EA-21AD-8B44-BA9D-E55EF9E040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E4E910-7052-744E-BD46-36E58A9A7509}"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67392EA-21AD-8B44-BA9D-E55EF9E040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E4E910-7052-744E-BD46-36E58A9A7509}"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67392EA-21AD-8B44-BA9D-E55EF9E040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E4E910-7052-744E-BD46-36E58A9A7509}"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67392EA-21AD-8B44-BA9D-E55EF9E040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E4E910-7052-744E-BD46-36E58A9A7509}"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67392EA-21AD-8B44-BA9D-E55EF9E040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E4E910-7052-744E-BD46-36E58A9A7509}"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67392EA-21AD-8B44-BA9D-E55EF9E040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E4E910-7052-744E-BD46-36E58A9A7509}"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67392EA-21AD-8B44-BA9D-E55EF9E040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18288"/>
            <a:ext cx="2895600" cy="329184"/>
          </a:xfrm>
          <a:prstGeom prst="rect">
            <a:avLst/>
          </a:prstGeom>
        </p:spPr>
        <p:txBody>
          <a:bodyPr/>
          <a:lstStyle/>
          <a:p>
            <a:fld id="{3FE976D3-5B7F-4300-ABED-C91F1B2AE209}" type="datetime2">
              <a:rPr lang="en-US" smtClean="0"/>
              <a:t>Sunday, September 6, 15</a:t>
            </a:fld>
            <a:endParaRPr lang="en-US"/>
          </a:p>
        </p:txBody>
      </p:sp>
      <p:sp>
        <p:nvSpPr>
          <p:cNvPr id="6" name="Footer Placeholder 5"/>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7" name="Slide Number Placeholder 6"/>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E4E910-7052-744E-BD46-36E58A9A7509}"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67392EA-21AD-8B44-BA9D-E55EF9E040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E4E910-7052-744E-BD46-36E58A9A7509}"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67392EA-21AD-8B44-BA9D-E55EF9E040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E4E910-7052-744E-BD46-36E58A9A7509}" type="datetimeFigureOut">
              <a:rPr lang="en-US" smtClean="0">
                <a:solidFill>
                  <a:prstClr val="black">
                    <a:tint val="75000"/>
                  </a:prstClr>
                </a:solidFill>
                <a:latin typeface="Calibri"/>
              </a:rPr>
              <a:pPr/>
              <a:t>9/6/15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67392EA-21AD-8B44-BA9D-E55EF9E040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18288"/>
            <a:ext cx="2895600" cy="329184"/>
          </a:xfrm>
          <a:prstGeom prst="rect">
            <a:avLst/>
          </a:prstGeom>
        </p:spPr>
        <p:txBody>
          <a:bodyPr/>
          <a:lstStyle/>
          <a:p>
            <a:fld id="{EBDC1E59-17DD-41CE-97CA-624A472382D4}" type="datetime2">
              <a:rPr lang="en-US" smtClean="0"/>
              <a:t>Sunday, September 6, 15</a:t>
            </a:fld>
            <a:endParaRPr lang="en-US"/>
          </a:p>
        </p:txBody>
      </p:sp>
      <p:sp>
        <p:nvSpPr>
          <p:cNvPr id="6" name="Footer Placeholder 5"/>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7" name="Slide Number Placeholder 6"/>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18288"/>
            <a:ext cx="2895600" cy="329184"/>
          </a:xfrm>
          <a:prstGeom prst="rect">
            <a:avLst/>
          </a:prstGeom>
        </p:spPr>
        <p:txBody>
          <a:bodyPr/>
          <a:lstStyle/>
          <a:p>
            <a:fld id="{8CC057FC-95B6-4D89-AFDA-ABA33EE921E5}" type="datetime2">
              <a:rPr lang="en-US" smtClean="0"/>
              <a:t>Sunday, September 6, 15</a:t>
            </a:fld>
            <a:endParaRPr lang="en-US"/>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theme" Target="../theme/theme2.xml"/><Relationship Id="rId14" Type="http://schemas.openxmlformats.org/officeDocument/2006/relationships/image" Target="../media/image3.png"/><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4" Type="http://schemas.openxmlformats.org/officeDocument/2006/relationships/image" Target="../media/image4.jpeg"/><Relationship Id="rId1" Type="http://schemas.openxmlformats.org/officeDocument/2006/relationships/slideLayout" Target="../slideLayouts/slideLayout23.xml"/><Relationship Id="rId2"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theme" Target="../theme/theme4.xml"/><Relationship Id="rId14" Type="http://schemas.openxmlformats.org/officeDocument/2006/relationships/image" Target="../media/image3.png"/><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slideLayout" Target="../slideLayouts/slideLayout48.xml"/><Relationship Id="rId13" Type="http://schemas.openxmlformats.org/officeDocument/2006/relationships/theme" Target="../theme/theme5.xml"/><Relationship Id="rId14" Type="http://schemas.openxmlformats.org/officeDocument/2006/relationships/image" Target="../media/image3.png"/><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slideLayout" Target="../slideLayouts/slideLayout60.xml"/><Relationship Id="rId13" Type="http://schemas.openxmlformats.org/officeDocument/2006/relationships/slideLayout" Target="../slideLayouts/slideLayout61.xml"/><Relationship Id="rId14" Type="http://schemas.openxmlformats.org/officeDocument/2006/relationships/theme" Target="../theme/theme6.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2.xml"/><Relationship Id="rId12" Type="http://schemas.openxmlformats.org/officeDocument/2006/relationships/theme" Target="../theme/theme7.xml"/><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 Id="rId9" Type="http://schemas.openxmlformats.org/officeDocument/2006/relationships/slideLayout" Target="../slideLayouts/slideLayout70.xml"/><Relationship Id="rId10"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Lst>
  <p:timing>
    <p:tnLst>
      <p:par>
        <p:cTn xmlns:p14="http://schemas.microsoft.com/office/powerpoint/2010/main" id="1" dur="indefinite" restart="never" nodeType="tmRoot"/>
      </p:par>
    </p:tnLst>
  </p:timing>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7800" y="304800"/>
            <a:ext cx="7086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0" tIns="45706" rIns="91410" bIns="4570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295400" y="1295400"/>
            <a:ext cx="7162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0" tIns="45706" rIns="91410" bIns="4570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Line 5"/>
          <p:cNvSpPr>
            <a:spLocks noChangeShapeType="1"/>
          </p:cNvSpPr>
          <p:nvPr/>
        </p:nvSpPr>
        <p:spPr bwMode="auto">
          <a:xfrm>
            <a:off x="1219200" y="914400"/>
            <a:ext cx="7315200" cy="0"/>
          </a:xfrm>
          <a:prstGeom prst="line">
            <a:avLst/>
          </a:prstGeom>
          <a:noFill/>
          <a:ln w="28575">
            <a:solidFill>
              <a:srgbClr val="24A66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029" name="Line 6"/>
          <p:cNvSpPr>
            <a:spLocks noChangeShapeType="1"/>
          </p:cNvSpPr>
          <p:nvPr/>
        </p:nvSpPr>
        <p:spPr bwMode="auto">
          <a:xfrm>
            <a:off x="533400" y="6248400"/>
            <a:ext cx="8077200" cy="0"/>
          </a:xfrm>
          <a:prstGeom prst="line">
            <a:avLst/>
          </a:prstGeom>
          <a:noFill/>
          <a:ln w="28575">
            <a:solidFill>
              <a:srgbClr val="24A66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92519" name="Text Box 7"/>
          <p:cNvSpPr txBox="1">
            <a:spLocks noChangeArrowheads="1"/>
          </p:cNvSpPr>
          <p:nvPr/>
        </p:nvSpPr>
        <p:spPr bwMode="auto">
          <a:xfrm>
            <a:off x="1219200" y="6308725"/>
            <a:ext cx="3429000" cy="244475"/>
          </a:xfrm>
          <a:prstGeom prst="rect">
            <a:avLst/>
          </a:prstGeom>
          <a:noFill/>
          <a:ln w="9525">
            <a:noFill/>
            <a:miter lim="800000"/>
            <a:headEnd/>
            <a:tailEnd/>
          </a:ln>
          <a:effectLst/>
        </p:spPr>
        <p:txBody>
          <a:bodyPr lIns="91410" tIns="45706" rIns="91410" bIns="45706">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fontAlgn="base" hangingPunct="0">
              <a:spcBef>
                <a:spcPct val="50000"/>
              </a:spcBef>
              <a:spcAft>
                <a:spcPct val="0"/>
              </a:spcAft>
              <a:defRPr/>
            </a:pPr>
            <a:r>
              <a:rPr lang="en-US" sz="1000" i="1" dirty="0" smtClean="0">
                <a:solidFill>
                  <a:srgbClr val="000000"/>
                </a:solidFill>
                <a:latin typeface="Arial" charset="0"/>
              </a:rPr>
              <a:t>©2015 Surgical Planning Laboratory, </a:t>
            </a:r>
            <a:r>
              <a:rPr lang="en-US" sz="900" i="1" dirty="0" smtClean="0">
                <a:solidFill>
                  <a:srgbClr val="000000"/>
                </a:solidFill>
                <a:latin typeface="Arial" charset="0"/>
              </a:rPr>
              <a:t>ARR</a:t>
            </a:r>
            <a:endParaRPr lang="en-US" sz="1000" i="1" dirty="0" smtClean="0">
              <a:solidFill>
                <a:srgbClr val="000000"/>
              </a:solidFill>
              <a:latin typeface="Arial" charset="0"/>
            </a:endParaRPr>
          </a:p>
        </p:txBody>
      </p:sp>
      <p:sp>
        <p:nvSpPr>
          <p:cNvPr id="192520" name="Text Box 8"/>
          <p:cNvSpPr txBox="1">
            <a:spLocks noChangeArrowheads="1"/>
          </p:cNvSpPr>
          <p:nvPr/>
        </p:nvSpPr>
        <p:spPr bwMode="auto">
          <a:xfrm>
            <a:off x="7467600" y="6278563"/>
            <a:ext cx="1143000" cy="274637"/>
          </a:xfrm>
          <a:prstGeom prst="rect">
            <a:avLst/>
          </a:prstGeom>
          <a:noFill/>
          <a:ln w="9525">
            <a:noFill/>
            <a:miter lim="800000"/>
            <a:headEnd/>
            <a:tailEnd/>
          </a:ln>
          <a:effectLst/>
        </p:spPr>
        <p:txBody>
          <a:bodyPr lIns="91410" tIns="45706" rIns="91410" bIns="45706">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r" eaLnBrk="0" fontAlgn="base" hangingPunct="0">
              <a:spcBef>
                <a:spcPct val="50000"/>
              </a:spcBef>
              <a:spcAft>
                <a:spcPct val="0"/>
              </a:spcAft>
              <a:defRPr/>
            </a:pPr>
            <a:r>
              <a:rPr lang="en-US" sz="1200" i="1" smtClean="0">
                <a:solidFill>
                  <a:srgbClr val="000000"/>
                </a:solidFill>
                <a:latin typeface="Arial" charset="0"/>
              </a:rPr>
              <a:t>Slide </a:t>
            </a:r>
            <a:fld id="{FC198B6F-B170-F54D-8B5A-13B509030642}" type="slidenum">
              <a:rPr lang="en-US" sz="1200" i="1" smtClean="0">
                <a:solidFill>
                  <a:srgbClr val="000000"/>
                </a:solidFill>
                <a:latin typeface="Arial" charset="0"/>
              </a:rPr>
              <a:pPr algn="r" eaLnBrk="0" fontAlgn="base" hangingPunct="0">
                <a:spcBef>
                  <a:spcPct val="50000"/>
                </a:spcBef>
                <a:spcAft>
                  <a:spcPct val="0"/>
                </a:spcAft>
                <a:defRPr/>
              </a:pPr>
              <a:t>‹#›</a:t>
            </a:fld>
            <a:endParaRPr lang="en-US" sz="1200" smtClean="0">
              <a:solidFill>
                <a:srgbClr val="000000"/>
              </a:solidFill>
            </a:endParaRPr>
          </a:p>
        </p:txBody>
      </p:sp>
      <p:pic>
        <p:nvPicPr>
          <p:cNvPr id="2" name="Picture 1" descr="610px-Spl-circlelogo-1k.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2400" y="76200"/>
            <a:ext cx="990600" cy="974361"/>
          </a:xfrm>
          <a:prstGeom prst="rect">
            <a:avLst/>
          </a:prstGeom>
        </p:spPr>
      </p:pic>
    </p:spTree>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Lst>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xStyles>
    <p:titleStyle>
      <a:lvl1pPr algn="l" rtl="0" eaLnBrk="0" fontAlgn="base" hangingPunct="0">
        <a:spcBef>
          <a:spcPct val="0"/>
        </a:spcBef>
        <a:spcAft>
          <a:spcPct val="0"/>
        </a:spcAft>
        <a:defRPr sz="32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1026" name="Picture 18" descr="blue bar"/>
          <p:cNvPicPr>
            <a:picLocks noChangeAspect="1" noChangeArrowheads="1"/>
          </p:cNvPicPr>
          <p:nvPr/>
        </p:nvPicPr>
        <p:blipFill>
          <a:blip r:embed="rId4"/>
          <a:srcRect/>
          <a:stretch>
            <a:fillRect/>
          </a:stretch>
        </p:blipFill>
        <p:spPr bwMode="auto">
          <a:xfrm>
            <a:off x="5" y="0"/>
            <a:ext cx="8982075" cy="1295400"/>
          </a:xfrm>
          <a:prstGeom prst="rect">
            <a:avLst/>
          </a:prstGeom>
          <a:noFill/>
          <a:ln w="9525">
            <a:noFill/>
            <a:miter lim="800000"/>
            <a:headEnd/>
            <a:tailEnd/>
          </a:ln>
        </p:spPr>
      </p:pic>
      <p:sp>
        <p:nvSpPr>
          <p:cNvPr id="1027" name="Rectangle 4"/>
          <p:cNvSpPr>
            <a:spLocks noGrp="1" noChangeArrowheads="1"/>
          </p:cNvSpPr>
          <p:nvPr>
            <p:ph type="title"/>
          </p:nvPr>
        </p:nvSpPr>
        <p:spPr bwMode="auto">
          <a:xfrm>
            <a:off x="611188" y="215901"/>
            <a:ext cx="8024812" cy="9223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nl-NL"/>
              <a:t>Click to edit Master title style</a:t>
            </a:r>
          </a:p>
        </p:txBody>
      </p:sp>
      <p:sp>
        <p:nvSpPr>
          <p:cNvPr id="1033" name="Rectangle 14"/>
          <p:cNvSpPr>
            <a:spLocks noGrp="1" noChangeArrowheads="1"/>
          </p:cNvSpPr>
          <p:nvPr>
            <p:ph type="body" idx="1"/>
          </p:nvPr>
        </p:nvSpPr>
        <p:spPr bwMode="auto">
          <a:xfrm>
            <a:off x="611188" y="1600204"/>
            <a:ext cx="7994650" cy="39592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Tree>
  </p:cSld>
  <p:clrMap bg1="lt1" tx1="dk1" bg2="lt2" tx2="dk2" accent1="accent1" accent2="accent2" accent3="accent3" accent4="accent4" accent5="accent5" accent6="accent6" hlink="hlink" folHlink="folHlink"/>
  <p:sldLayoutIdLst>
    <p:sldLayoutId id="2147484025" r:id="rId1"/>
    <p:sldLayoutId id="2147484026" r:id="rId2"/>
  </p:sldLayoutIdLst>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32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pitchFamily="34"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pitchFamily="34"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pitchFamily="34"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pitchFamily="34" charset="0"/>
          <a:ea typeface="ＭＳ Ｐゴシック" charset="-128"/>
          <a:cs typeface="ＭＳ Ｐゴシック" charset="-128"/>
        </a:defRPr>
      </a:lvl5pPr>
      <a:lvl6pPr marL="457059" algn="l" rtl="0" fontAlgn="base">
        <a:spcBef>
          <a:spcPct val="0"/>
        </a:spcBef>
        <a:spcAft>
          <a:spcPct val="0"/>
        </a:spcAft>
        <a:defRPr sz="3200" b="1">
          <a:solidFill>
            <a:schemeClr val="tx2"/>
          </a:solidFill>
          <a:latin typeface="Arial" pitchFamily="34" charset="0"/>
        </a:defRPr>
      </a:lvl6pPr>
      <a:lvl7pPr marL="914118" algn="l" rtl="0" fontAlgn="base">
        <a:spcBef>
          <a:spcPct val="0"/>
        </a:spcBef>
        <a:spcAft>
          <a:spcPct val="0"/>
        </a:spcAft>
        <a:defRPr sz="3200" b="1">
          <a:solidFill>
            <a:schemeClr val="tx2"/>
          </a:solidFill>
          <a:latin typeface="Arial" pitchFamily="34" charset="0"/>
        </a:defRPr>
      </a:lvl7pPr>
      <a:lvl8pPr marL="1371177" algn="l" rtl="0" fontAlgn="base">
        <a:spcBef>
          <a:spcPct val="0"/>
        </a:spcBef>
        <a:spcAft>
          <a:spcPct val="0"/>
        </a:spcAft>
        <a:defRPr sz="3200" b="1">
          <a:solidFill>
            <a:schemeClr val="tx2"/>
          </a:solidFill>
          <a:latin typeface="Arial" pitchFamily="34" charset="0"/>
        </a:defRPr>
      </a:lvl8pPr>
      <a:lvl9pPr marL="1828236" algn="l" rtl="0" fontAlgn="base">
        <a:spcBef>
          <a:spcPct val="0"/>
        </a:spcBef>
        <a:spcAft>
          <a:spcPct val="0"/>
        </a:spcAft>
        <a:defRPr sz="3200" b="1">
          <a:solidFill>
            <a:schemeClr val="tx2"/>
          </a:solidFill>
          <a:latin typeface="Arial" pitchFamily="34" charset="0"/>
        </a:defRPr>
      </a:lvl9pPr>
    </p:titleStyle>
    <p:bodyStyle>
      <a:lvl1pPr marL="268206" indent="-268206" algn="l" rtl="0" eaLnBrk="0" fontAlgn="base" hangingPunct="0">
        <a:spcBef>
          <a:spcPct val="20000"/>
        </a:spcBef>
        <a:spcAft>
          <a:spcPct val="0"/>
        </a:spcAft>
        <a:buClr>
          <a:schemeClr val="accent1"/>
        </a:buClr>
        <a:buChar char="•"/>
        <a:defRPr sz="2400" b="1">
          <a:solidFill>
            <a:schemeClr val="tx1"/>
          </a:solidFill>
          <a:latin typeface="+mn-lt"/>
          <a:ea typeface="ＭＳ Ｐゴシック" charset="-128"/>
          <a:cs typeface="ＭＳ Ｐゴシック" charset="-128"/>
        </a:defRPr>
      </a:lvl1pPr>
      <a:lvl2pPr marL="536410" indent="-266619" algn="l" rtl="0" eaLnBrk="0" fontAlgn="base" hangingPunct="0">
        <a:spcBef>
          <a:spcPct val="20000"/>
        </a:spcBef>
        <a:spcAft>
          <a:spcPct val="0"/>
        </a:spcAft>
        <a:buClr>
          <a:schemeClr val="tx1"/>
        </a:buClr>
        <a:buChar char="•"/>
        <a:defRPr sz="2200" b="1">
          <a:solidFill>
            <a:schemeClr val="tx1"/>
          </a:solidFill>
          <a:latin typeface="+mn-lt"/>
          <a:ea typeface="ＭＳ Ｐゴシック" charset="-128"/>
        </a:defRPr>
      </a:lvl2pPr>
      <a:lvl3pPr marL="809376" indent="-265032" algn="l" rtl="0" eaLnBrk="0" fontAlgn="base" hangingPunct="0">
        <a:spcBef>
          <a:spcPct val="20000"/>
        </a:spcBef>
        <a:spcAft>
          <a:spcPct val="0"/>
        </a:spcAft>
        <a:buClr>
          <a:schemeClr val="tx1"/>
        </a:buClr>
        <a:buFont typeface="Arial" charset="0"/>
        <a:buChar char="−"/>
        <a:defRPr sz="2200" b="1">
          <a:solidFill>
            <a:schemeClr val="tx1"/>
          </a:solidFill>
          <a:latin typeface="+mn-lt"/>
          <a:ea typeface="ＭＳ Ｐゴシック" charset="-128"/>
        </a:defRPr>
      </a:lvl3pPr>
      <a:lvl4pPr marL="1090277" indent="-279315" algn="l" rtl="0" eaLnBrk="0" fontAlgn="base" hangingPunct="0">
        <a:spcBef>
          <a:spcPct val="20000"/>
        </a:spcBef>
        <a:spcAft>
          <a:spcPct val="0"/>
        </a:spcAft>
        <a:buClr>
          <a:schemeClr val="tx1"/>
        </a:buClr>
        <a:buFont typeface="Arial" charset="0"/>
        <a:buChar char="−"/>
        <a:defRPr sz="2200" b="1">
          <a:solidFill>
            <a:schemeClr val="tx1"/>
          </a:solidFill>
          <a:latin typeface="+mn-lt"/>
          <a:ea typeface="ＭＳ Ｐゴシック" charset="-128"/>
        </a:defRPr>
      </a:lvl4pPr>
      <a:lvl5pPr marL="1348959" indent="-257096" algn="l" rtl="0" eaLnBrk="0" fontAlgn="base" hangingPunct="0">
        <a:spcBef>
          <a:spcPct val="20000"/>
        </a:spcBef>
        <a:spcAft>
          <a:spcPct val="0"/>
        </a:spcAft>
        <a:buClr>
          <a:schemeClr val="tx1"/>
        </a:buClr>
        <a:buFont typeface="Arial" charset="0"/>
        <a:buChar char="−"/>
        <a:defRPr sz="2200" b="1">
          <a:solidFill>
            <a:schemeClr val="tx1"/>
          </a:solidFill>
          <a:latin typeface="+mn-lt"/>
          <a:ea typeface="ＭＳ Ｐゴシック" charset="-128"/>
        </a:defRPr>
      </a:lvl5pPr>
      <a:lvl6pPr marL="1806019" indent="-257096" algn="l" rtl="0" fontAlgn="base">
        <a:spcBef>
          <a:spcPct val="20000"/>
        </a:spcBef>
        <a:spcAft>
          <a:spcPct val="0"/>
        </a:spcAft>
        <a:buClr>
          <a:schemeClr val="tx1"/>
        </a:buClr>
        <a:buFont typeface="Arial" pitchFamily="34" charset="0"/>
        <a:buChar char="−"/>
        <a:defRPr sz="2200" b="1">
          <a:solidFill>
            <a:schemeClr val="tx1"/>
          </a:solidFill>
          <a:latin typeface="+mn-lt"/>
        </a:defRPr>
      </a:lvl6pPr>
      <a:lvl7pPr marL="2263078" indent="-257096" algn="l" rtl="0" fontAlgn="base">
        <a:spcBef>
          <a:spcPct val="20000"/>
        </a:spcBef>
        <a:spcAft>
          <a:spcPct val="0"/>
        </a:spcAft>
        <a:buClr>
          <a:schemeClr val="tx1"/>
        </a:buClr>
        <a:buFont typeface="Arial" pitchFamily="34" charset="0"/>
        <a:buChar char="−"/>
        <a:defRPr sz="2200" b="1">
          <a:solidFill>
            <a:schemeClr val="tx1"/>
          </a:solidFill>
          <a:latin typeface="+mn-lt"/>
        </a:defRPr>
      </a:lvl7pPr>
      <a:lvl8pPr marL="2720138" indent="-257096" algn="l" rtl="0" fontAlgn="base">
        <a:spcBef>
          <a:spcPct val="20000"/>
        </a:spcBef>
        <a:spcAft>
          <a:spcPct val="0"/>
        </a:spcAft>
        <a:buClr>
          <a:schemeClr val="tx1"/>
        </a:buClr>
        <a:buFont typeface="Arial" pitchFamily="34" charset="0"/>
        <a:buChar char="−"/>
        <a:defRPr sz="2200" b="1">
          <a:solidFill>
            <a:schemeClr val="tx1"/>
          </a:solidFill>
          <a:latin typeface="+mn-lt"/>
        </a:defRPr>
      </a:lvl8pPr>
      <a:lvl9pPr marL="3177197" indent="-257096" algn="l" rtl="0" fontAlgn="base">
        <a:spcBef>
          <a:spcPct val="20000"/>
        </a:spcBef>
        <a:spcAft>
          <a:spcPct val="0"/>
        </a:spcAft>
        <a:buClr>
          <a:schemeClr val="tx1"/>
        </a:buClr>
        <a:buFont typeface="Arial" pitchFamily="34" charset="0"/>
        <a:buChar char="−"/>
        <a:defRPr sz="2200" b="1">
          <a:solidFill>
            <a:schemeClr val="tx1"/>
          </a:solidFill>
          <a:latin typeface="+mn-lt"/>
        </a:defRPr>
      </a:lvl9pPr>
    </p:bodyStyle>
    <p:otherStyle>
      <a:defPPr>
        <a:defRPr lang="en-US"/>
      </a:defPPr>
      <a:lvl1pPr marL="0" algn="l" defTabSz="914118" rtl="0" eaLnBrk="1" latinLnBrk="0" hangingPunct="1">
        <a:defRPr sz="1800" kern="1200">
          <a:solidFill>
            <a:schemeClr val="tx1"/>
          </a:solidFill>
          <a:latin typeface="+mn-lt"/>
          <a:ea typeface="+mn-ea"/>
          <a:cs typeface="+mn-cs"/>
        </a:defRPr>
      </a:lvl1pPr>
      <a:lvl2pPr marL="457059" algn="l" defTabSz="914118" rtl="0" eaLnBrk="1" latinLnBrk="0" hangingPunct="1">
        <a:defRPr sz="1800" kern="1200">
          <a:solidFill>
            <a:schemeClr val="tx1"/>
          </a:solidFill>
          <a:latin typeface="+mn-lt"/>
          <a:ea typeface="+mn-ea"/>
          <a:cs typeface="+mn-cs"/>
        </a:defRPr>
      </a:lvl2pPr>
      <a:lvl3pPr marL="914118" algn="l" defTabSz="914118" rtl="0" eaLnBrk="1" latinLnBrk="0" hangingPunct="1">
        <a:defRPr sz="1800" kern="1200">
          <a:solidFill>
            <a:schemeClr val="tx1"/>
          </a:solidFill>
          <a:latin typeface="+mn-lt"/>
          <a:ea typeface="+mn-ea"/>
          <a:cs typeface="+mn-cs"/>
        </a:defRPr>
      </a:lvl3pPr>
      <a:lvl4pPr marL="1371177" algn="l" defTabSz="914118" rtl="0" eaLnBrk="1" latinLnBrk="0" hangingPunct="1">
        <a:defRPr sz="1800" kern="1200">
          <a:solidFill>
            <a:schemeClr val="tx1"/>
          </a:solidFill>
          <a:latin typeface="+mn-lt"/>
          <a:ea typeface="+mn-ea"/>
          <a:cs typeface="+mn-cs"/>
        </a:defRPr>
      </a:lvl4pPr>
      <a:lvl5pPr marL="1828236" algn="l" defTabSz="914118" rtl="0" eaLnBrk="1" latinLnBrk="0" hangingPunct="1">
        <a:defRPr sz="1800" kern="1200">
          <a:solidFill>
            <a:schemeClr val="tx1"/>
          </a:solidFill>
          <a:latin typeface="+mn-lt"/>
          <a:ea typeface="+mn-ea"/>
          <a:cs typeface="+mn-cs"/>
        </a:defRPr>
      </a:lvl5pPr>
      <a:lvl6pPr marL="2285296" algn="l" defTabSz="914118" rtl="0" eaLnBrk="1" latinLnBrk="0" hangingPunct="1">
        <a:defRPr sz="1800" kern="1200">
          <a:solidFill>
            <a:schemeClr val="tx1"/>
          </a:solidFill>
          <a:latin typeface="+mn-lt"/>
          <a:ea typeface="+mn-ea"/>
          <a:cs typeface="+mn-cs"/>
        </a:defRPr>
      </a:lvl6pPr>
      <a:lvl7pPr marL="2742355" algn="l" defTabSz="914118" rtl="0" eaLnBrk="1" latinLnBrk="0" hangingPunct="1">
        <a:defRPr sz="1800" kern="1200">
          <a:solidFill>
            <a:schemeClr val="tx1"/>
          </a:solidFill>
          <a:latin typeface="+mn-lt"/>
          <a:ea typeface="+mn-ea"/>
          <a:cs typeface="+mn-cs"/>
        </a:defRPr>
      </a:lvl7pPr>
      <a:lvl8pPr marL="3199415" algn="l" defTabSz="914118" rtl="0" eaLnBrk="1" latinLnBrk="0" hangingPunct="1">
        <a:defRPr sz="1800" kern="1200">
          <a:solidFill>
            <a:schemeClr val="tx1"/>
          </a:solidFill>
          <a:latin typeface="+mn-lt"/>
          <a:ea typeface="+mn-ea"/>
          <a:cs typeface="+mn-cs"/>
        </a:defRPr>
      </a:lvl8pPr>
      <a:lvl9pPr marL="3656474" algn="l" defTabSz="91411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7800" y="304800"/>
            <a:ext cx="7086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0" tIns="45706" rIns="91410" bIns="4570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295400" y="1295400"/>
            <a:ext cx="7162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0" tIns="45706" rIns="91410" bIns="4570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Line 5"/>
          <p:cNvSpPr>
            <a:spLocks noChangeShapeType="1"/>
          </p:cNvSpPr>
          <p:nvPr/>
        </p:nvSpPr>
        <p:spPr bwMode="auto">
          <a:xfrm>
            <a:off x="1219200" y="914400"/>
            <a:ext cx="7315200" cy="0"/>
          </a:xfrm>
          <a:prstGeom prst="line">
            <a:avLst/>
          </a:prstGeom>
          <a:noFill/>
          <a:ln w="28575">
            <a:solidFill>
              <a:srgbClr val="24A66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029" name="Line 6"/>
          <p:cNvSpPr>
            <a:spLocks noChangeShapeType="1"/>
          </p:cNvSpPr>
          <p:nvPr/>
        </p:nvSpPr>
        <p:spPr bwMode="auto">
          <a:xfrm>
            <a:off x="533400" y="6248400"/>
            <a:ext cx="8077200" cy="0"/>
          </a:xfrm>
          <a:prstGeom prst="line">
            <a:avLst/>
          </a:prstGeom>
          <a:noFill/>
          <a:ln w="28575">
            <a:solidFill>
              <a:srgbClr val="24A66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92519" name="Text Box 7"/>
          <p:cNvSpPr txBox="1">
            <a:spLocks noChangeArrowheads="1"/>
          </p:cNvSpPr>
          <p:nvPr/>
        </p:nvSpPr>
        <p:spPr bwMode="auto">
          <a:xfrm>
            <a:off x="1219200" y="6308725"/>
            <a:ext cx="3429000" cy="246193"/>
          </a:xfrm>
          <a:prstGeom prst="rect">
            <a:avLst/>
          </a:prstGeom>
          <a:noFill/>
          <a:ln w="9525">
            <a:noFill/>
            <a:miter lim="800000"/>
            <a:headEnd/>
            <a:tailEnd/>
          </a:ln>
          <a:effectLst/>
        </p:spPr>
        <p:txBody>
          <a:bodyPr lIns="91410" tIns="45706" rIns="91410" bIns="45706">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fontAlgn="base" hangingPunct="0">
              <a:spcBef>
                <a:spcPct val="50000"/>
              </a:spcBef>
              <a:spcAft>
                <a:spcPct val="0"/>
              </a:spcAft>
              <a:defRPr/>
            </a:pPr>
            <a:r>
              <a:rPr lang="en-US" sz="1000" i="1" dirty="0" smtClean="0">
                <a:solidFill>
                  <a:srgbClr val="000000"/>
                </a:solidFill>
                <a:latin typeface="Arial" charset="0"/>
              </a:rPr>
              <a:t>©2014  Surgical Planning Laboratory, </a:t>
            </a:r>
            <a:r>
              <a:rPr lang="en-US" sz="900" i="1" dirty="0" smtClean="0">
                <a:solidFill>
                  <a:srgbClr val="000000"/>
                </a:solidFill>
                <a:latin typeface="Arial" charset="0"/>
              </a:rPr>
              <a:t>ARR</a:t>
            </a:r>
            <a:endParaRPr lang="en-US" sz="1000" i="1" dirty="0" smtClean="0">
              <a:solidFill>
                <a:srgbClr val="000000"/>
              </a:solidFill>
              <a:latin typeface="Arial" charset="0"/>
            </a:endParaRPr>
          </a:p>
        </p:txBody>
      </p:sp>
      <p:sp>
        <p:nvSpPr>
          <p:cNvPr id="192520" name="Text Box 8"/>
          <p:cNvSpPr txBox="1">
            <a:spLocks noChangeArrowheads="1"/>
          </p:cNvSpPr>
          <p:nvPr/>
        </p:nvSpPr>
        <p:spPr bwMode="auto">
          <a:xfrm>
            <a:off x="7467600" y="6278563"/>
            <a:ext cx="1143000" cy="274637"/>
          </a:xfrm>
          <a:prstGeom prst="rect">
            <a:avLst/>
          </a:prstGeom>
          <a:noFill/>
          <a:ln w="9525">
            <a:noFill/>
            <a:miter lim="800000"/>
            <a:headEnd/>
            <a:tailEnd/>
          </a:ln>
          <a:effectLst/>
        </p:spPr>
        <p:txBody>
          <a:bodyPr lIns="91410" tIns="45706" rIns="91410" bIns="45706">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r" eaLnBrk="0" fontAlgn="base" hangingPunct="0">
              <a:spcBef>
                <a:spcPct val="50000"/>
              </a:spcBef>
              <a:spcAft>
                <a:spcPct val="0"/>
              </a:spcAft>
              <a:defRPr/>
            </a:pPr>
            <a:r>
              <a:rPr lang="en-US" sz="1200" i="1" smtClean="0">
                <a:solidFill>
                  <a:srgbClr val="000000"/>
                </a:solidFill>
                <a:latin typeface="Arial" charset="0"/>
              </a:rPr>
              <a:t>Slide </a:t>
            </a:r>
            <a:fld id="{FC198B6F-B170-F54D-8B5A-13B509030642}" type="slidenum">
              <a:rPr lang="en-US" sz="1200" i="1" smtClean="0">
                <a:solidFill>
                  <a:srgbClr val="000000"/>
                </a:solidFill>
                <a:latin typeface="Arial" charset="0"/>
              </a:rPr>
              <a:pPr algn="r" eaLnBrk="0" fontAlgn="base" hangingPunct="0">
                <a:spcBef>
                  <a:spcPct val="50000"/>
                </a:spcBef>
                <a:spcAft>
                  <a:spcPct val="0"/>
                </a:spcAft>
                <a:defRPr/>
              </a:pPr>
              <a:t>‹#›</a:t>
            </a:fld>
            <a:endParaRPr lang="en-US" sz="1200" smtClean="0">
              <a:solidFill>
                <a:srgbClr val="000000"/>
              </a:solidFill>
            </a:endParaRPr>
          </a:p>
        </p:txBody>
      </p:sp>
      <p:pic>
        <p:nvPicPr>
          <p:cNvPr id="2" name="Picture 1" descr="610px-Spl-circlelogo-1k.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2400" y="76200"/>
            <a:ext cx="990600" cy="974361"/>
          </a:xfrm>
          <a:prstGeom prst="rect">
            <a:avLst/>
          </a:prstGeom>
        </p:spPr>
      </p:pic>
    </p:spTree>
  </p:cSld>
  <p:clrMap bg1="lt1" tx1="dk1" bg2="lt2" tx2="dk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 id="2147484206" r:id="rId12"/>
  </p:sldLayoutIdLst>
  <p:transition xmlns:p14="http://schemas.microsoft.com/office/powerpoint/2010/main">
    <p:wipe/>
  </p:transition>
  <p:txStyles>
    <p:titleStyle>
      <a:lvl1pPr algn="l" rtl="0" eaLnBrk="0" fontAlgn="base" hangingPunct="0">
        <a:spcBef>
          <a:spcPct val="0"/>
        </a:spcBef>
        <a:spcAft>
          <a:spcPct val="0"/>
        </a:spcAft>
        <a:defRPr sz="32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7800" y="304800"/>
            <a:ext cx="7086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0" tIns="45706" rIns="91410" bIns="4570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295400" y="1295400"/>
            <a:ext cx="7162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0" tIns="45706" rIns="91410" bIns="4570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Line 5"/>
          <p:cNvSpPr>
            <a:spLocks noChangeShapeType="1"/>
          </p:cNvSpPr>
          <p:nvPr/>
        </p:nvSpPr>
        <p:spPr bwMode="auto">
          <a:xfrm>
            <a:off x="1219200" y="914400"/>
            <a:ext cx="7315200" cy="0"/>
          </a:xfrm>
          <a:prstGeom prst="line">
            <a:avLst/>
          </a:prstGeom>
          <a:noFill/>
          <a:ln w="28575">
            <a:solidFill>
              <a:srgbClr val="24A66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029" name="Line 6"/>
          <p:cNvSpPr>
            <a:spLocks noChangeShapeType="1"/>
          </p:cNvSpPr>
          <p:nvPr/>
        </p:nvSpPr>
        <p:spPr bwMode="auto">
          <a:xfrm>
            <a:off x="533400" y="6248400"/>
            <a:ext cx="8077200" cy="0"/>
          </a:xfrm>
          <a:prstGeom prst="line">
            <a:avLst/>
          </a:prstGeom>
          <a:noFill/>
          <a:ln w="28575">
            <a:solidFill>
              <a:srgbClr val="24A66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92519" name="Text Box 7"/>
          <p:cNvSpPr txBox="1">
            <a:spLocks noChangeArrowheads="1"/>
          </p:cNvSpPr>
          <p:nvPr/>
        </p:nvSpPr>
        <p:spPr bwMode="auto">
          <a:xfrm>
            <a:off x="1219200" y="6308725"/>
            <a:ext cx="3429000" cy="246193"/>
          </a:xfrm>
          <a:prstGeom prst="rect">
            <a:avLst/>
          </a:prstGeom>
          <a:noFill/>
          <a:ln w="9525">
            <a:noFill/>
            <a:miter lim="800000"/>
            <a:headEnd/>
            <a:tailEnd/>
          </a:ln>
          <a:effectLst/>
        </p:spPr>
        <p:txBody>
          <a:bodyPr lIns="91410" tIns="45706" rIns="91410" bIns="45706">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fontAlgn="base" hangingPunct="0">
              <a:spcBef>
                <a:spcPct val="50000"/>
              </a:spcBef>
              <a:spcAft>
                <a:spcPct val="0"/>
              </a:spcAft>
              <a:defRPr/>
            </a:pPr>
            <a:r>
              <a:rPr lang="en-US" sz="1000" i="1" dirty="0" smtClean="0">
                <a:solidFill>
                  <a:srgbClr val="000000"/>
                </a:solidFill>
                <a:latin typeface="Arial" charset="0"/>
              </a:rPr>
              <a:t>©2014  Surgical Planning Laboratory, </a:t>
            </a:r>
            <a:r>
              <a:rPr lang="en-US" sz="900" i="1" dirty="0" smtClean="0">
                <a:solidFill>
                  <a:srgbClr val="000000"/>
                </a:solidFill>
                <a:latin typeface="Arial" charset="0"/>
              </a:rPr>
              <a:t>ARR</a:t>
            </a:r>
            <a:endParaRPr lang="en-US" sz="1000" i="1" dirty="0" smtClean="0">
              <a:solidFill>
                <a:srgbClr val="000000"/>
              </a:solidFill>
              <a:latin typeface="Arial" charset="0"/>
            </a:endParaRPr>
          </a:p>
        </p:txBody>
      </p:sp>
      <p:sp>
        <p:nvSpPr>
          <p:cNvPr id="192520" name="Text Box 8"/>
          <p:cNvSpPr txBox="1">
            <a:spLocks noChangeArrowheads="1"/>
          </p:cNvSpPr>
          <p:nvPr/>
        </p:nvSpPr>
        <p:spPr bwMode="auto">
          <a:xfrm>
            <a:off x="7467600" y="6278563"/>
            <a:ext cx="1143000" cy="274637"/>
          </a:xfrm>
          <a:prstGeom prst="rect">
            <a:avLst/>
          </a:prstGeom>
          <a:noFill/>
          <a:ln w="9525">
            <a:noFill/>
            <a:miter lim="800000"/>
            <a:headEnd/>
            <a:tailEnd/>
          </a:ln>
          <a:effectLst/>
        </p:spPr>
        <p:txBody>
          <a:bodyPr lIns="91410" tIns="45706" rIns="91410" bIns="45706">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r" eaLnBrk="0" fontAlgn="base" hangingPunct="0">
              <a:spcBef>
                <a:spcPct val="50000"/>
              </a:spcBef>
              <a:spcAft>
                <a:spcPct val="0"/>
              </a:spcAft>
              <a:defRPr/>
            </a:pPr>
            <a:r>
              <a:rPr lang="en-US" sz="1200" i="1" smtClean="0">
                <a:solidFill>
                  <a:srgbClr val="000000"/>
                </a:solidFill>
                <a:latin typeface="Arial" charset="0"/>
              </a:rPr>
              <a:t>Slide </a:t>
            </a:r>
            <a:fld id="{FC198B6F-B170-F54D-8B5A-13B509030642}" type="slidenum">
              <a:rPr lang="en-US" sz="1200" i="1" smtClean="0">
                <a:solidFill>
                  <a:srgbClr val="000000"/>
                </a:solidFill>
                <a:latin typeface="Arial" charset="0"/>
              </a:rPr>
              <a:pPr algn="r" eaLnBrk="0" fontAlgn="base" hangingPunct="0">
                <a:spcBef>
                  <a:spcPct val="50000"/>
                </a:spcBef>
                <a:spcAft>
                  <a:spcPct val="0"/>
                </a:spcAft>
                <a:defRPr/>
              </a:pPr>
              <a:t>‹#›</a:t>
            </a:fld>
            <a:endParaRPr lang="en-US" sz="1200" smtClean="0">
              <a:solidFill>
                <a:srgbClr val="000000"/>
              </a:solidFill>
            </a:endParaRPr>
          </a:p>
        </p:txBody>
      </p:sp>
      <p:pic>
        <p:nvPicPr>
          <p:cNvPr id="2" name="Picture 1" descr="610px-Spl-circlelogo-1k.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2400" y="76200"/>
            <a:ext cx="990600" cy="974361"/>
          </a:xfrm>
          <a:prstGeom prst="rect">
            <a:avLst/>
          </a:prstGeom>
        </p:spPr>
      </p:pic>
    </p:spTree>
  </p:cSld>
  <p:clrMap bg1="lt1" tx1="dk1" bg2="lt2" tx2="dk2" accent1="accent1" accent2="accent2" accent3="accent3" accent4="accent4" accent5="accent5" accent6="accent6" hlink="hlink" folHlink="folHlink"/>
  <p:sldLayoutIdLst>
    <p:sldLayoutId id="2147484208" r:id="rId1"/>
    <p:sldLayoutId id="2147484209" r:id="rId2"/>
    <p:sldLayoutId id="2147484210" r:id="rId3"/>
    <p:sldLayoutId id="2147484211" r:id="rId4"/>
    <p:sldLayoutId id="2147484212" r:id="rId5"/>
    <p:sldLayoutId id="2147484213" r:id="rId6"/>
    <p:sldLayoutId id="2147484214" r:id="rId7"/>
    <p:sldLayoutId id="2147484215" r:id="rId8"/>
    <p:sldLayoutId id="2147484216" r:id="rId9"/>
    <p:sldLayoutId id="2147484217" r:id="rId10"/>
    <p:sldLayoutId id="2147484218" r:id="rId11"/>
    <p:sldLayoutId id="2147484219" r:id="rId12"/>
  </p:sldLayoutIdLst>
  <p:transition xmlns:p14="http://schemas.microsoft.com/office/powerpoint/2010/main">
    <p:wipe/>
  </p:transition>
  <p:txStyles>
    <p:titleStyle>
      <a:lvl1pPr algn="l" rtl="0" eaLnBrk="0" fontAlgn="base" hangingPunct="0">
        <a:spcBef>
          <a:spcPct val="0"/>
        </a:spcBef>
        <a:spcAft>
          <a:spcPct val="0"/>
        </a:spcAft>
        <a:defRPr sz="32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latin typeface="Arial"/>
              </a:rPr>
              <a:pPr/>
              <a:t>Sunday, September 6, 15</a:t>
            </a:fld>
            <a:endParaRPr lang="en-US" dirty="0">
              <a:latin typeface="Arial"/>
            </a:endParaRPr>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latin typeface="Arial"/>
            </a:endParaRPr>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latin typeface="Arial"/>
              </a:rPr>
              <a:pPr/>
              <a:t>‹#›</a:t>
            </a:fld>
            <a:endParaRPr lang="en-US" dirty="0">
              <a:latin typeface="Arial"/>
            </a:endParaRPr>
          </a:p>
        </p:txBody>
      </p:sp>
    </p:spTree>
  </p:cSld>
  <p:clrMap bg1="lt1" tx1="dk1" bg2="lt2" tx2="dk2" accent1="accent1" accent2="accent2" accent3="accent3" accent4="accent4" accent5="accent5" accent6="accent6" hlink="hlink" folHlink="folHlink"/>
  <p:sldLayoutIdLst>
    <p:sldLayoutId id="2147484221" r:id="rId1"/>
    <p:sldLayoutId id="2147484222" r:id="rId2"/>
    <p:sldLayoutId id="2147484223" r:id="rId3"/>
    <p:sldLayoutId id="2147484224" r:id="rId4"/>
    <p:sldLayoutId id="2147484225" r:id="rId5"/>
    <p:sldLayoutId id="2147484226" r:id="rId6"/>
    <p:sldLayoutId id="2147484227" r:id="rId7"/>
    <p:sldLayoutId id="2147484228" r:id="rId8"/>
    <p:sldLayoutId id="2147484229" r:id="rId9"/>
    <p:sldLayoutId id="2147484230" r:id="rId10"/>
    <p:sldLayoutId id="2147484231" r:id="rId11"/>
    <p:sldLayoutId id="2147484232" r:id="rId12"/>
    <p:sldLayoutId id="2147484233" r:id="rId13"/>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7FE4E910-7052-744E-BD46-36E58A9A7509}" type="datetimeFigureOut">
              <a:rPr lang="en-US" smtClean="0">
                <a:solidFill>
                  <a:prstClr val="black">
                    <a:tint val="75000"/>
                  </a:prstClr>
                </a:solidFill>
                <a:latin typeface="Calibri"/>
              </a:rPr>
              <a:pPr defTabSz="457200"/>
              <a:t>9/6/15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667392EA-21AD-8B44-BA9D-E55EF9E040EC}"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hyperlink" Target="http://www.na-mic.org/" TargetMode="External"/><Relationship Id="rId5" Type="http://schemas.openxmlformats.org/officeDocument/2006/relationships/image" Target="../media/image36.png"/><Relationship Id="rId6" Type="http://schemas.openxmlformats.org/officeDocument/2006/relationships/image" Target="../media/image37.jpg"/><Relationship Id="rId7" Type="http://schemas.openxmlformats.org/officeDocument/2006/relationships/image" Target="../media/image38.png"/><Relationship Id="rId8" Type="http://schemas.openxmlformats.org/officeDocument/2006/relationships/image" Target="../media/image39.jpg"/><Relationship Id="rId9" Type="http://schemas.openxmlformats.org/officeDocument/2006/relationships/image" Target="../media/image40.pn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hyperlink" Target="http://en.wikipedia.org/wiki/Adenine" TargetMode="External"/><Relationship Id="rId4" Type="http://schemas.openxmlformats.org/officeDocument/2006/relationships/hyperlink" Target="http://en.wikipedia.org/wiki/Guanine" TargetMode="External"/><Relationship Id="rId1" Type="http://schemas.openxmlformats.org/officeDocument/2006/relationships/slideLayout" Target="../slideLayouts/slideLayout6.xml"/><Relationship Id="rId2" Type="http://schemas.openxmlformats.org/officeDocument/2006/relationships/hyperlink" Target="http://en.wikipedia.org/wiki/Cytosin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hyperlink" Target="http://www.na-mic.org/" TargetMode="External"/><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hyperlink" Target="http://www.na-mic.org/" TargetMode="External"/><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hyperlink" Target="http://www.na-mic.org/" TargetMode="External"/><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hyperlink" Target="http://www.na-mic.or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www.na-mic.org/" TargetMode="External"/><Relationship Id="rId4" Type="http://schemas.openxmlformats.org/officeDocument/2006/relationships/image" Target="../media/image44.jpg"/><Relationship Id="rId5" Type="http://schemas.openxmlformats.org/officeDocument/2006/relationships/image" Target="../media/image45.jpg"/><Relationship Id="rId6" Type="http://schemas.openxmlformats.org/officeDocument/2006/relationships/image" Target="../media/image46.png"/><Relationship Id="rId7" Type="http://schemas.openxmlformats.org/officeDocument/2006/relationships/image" Target="../media/image47.jp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hyperlink" Target="http://www.na-mic.org/" TargetMode="External"/><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hyperlink" Target="http://www.na-mic.org/" TargetMode="External"/><Relationship Id="rId4" Type="http://schemas.openxmlformats.org/officeDocument/2006/relationships/image" Target="../media/image49.jp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11" Type="http://schemas.openxmlformats.org/officeDocument/2006/relationships/image" Target="../media/image58.png"/><Relationship Id="rId12" Type="http://schemas.openxmlformats.org/officeDocument/2006/relationships/hyperlink" Target="http://www.na-mic.org/" TargetMode="External"/><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50.jpg"/><Relationship Id="rId4" Type="http://schemas.openxmlformats.org/officeDocument/2006/relationships/image" Target="../media/image51.jp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5.png"/><Relationship Id="rId9" Type="http://schemas.openxmlformats.org/officeDocument/2006/relationships/image" Target="../media/image56.jpg"/><Relationship Id="rId10"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9.jpg"/><Relationship Id="rId4" Type="http://schemas.openxmlformats.org/officeDocument/2006/relationships/hyperlink" Target="http://www.na-mic.org/" TargetMode="External"/><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g"/><Relationship Id="rId4" Type="http://schemas.openxmlformats.org/officeDocument/2006/relationships/image" Target="../media/image61.png"/><Relationship Id="rId5" Type="http://schemas.openxmlformats.org/officeDocument/2006/relationships/hyperlink" Target="http://www.na-mic.org/" TargetMode="External"/><Relationship Id="rId6" Type="http://schemas.openxmlformats.org/officeDocument/2006/relationships/image" Target="../media/image62.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1" Type="http://schemas.openxmlformats.org/officeDocument/2006/relationships/image" Target="../media/image71.png"/><Relationship Id="rId12" Type="http://schemas.openxmlformats.org/officeDocument/2006/relationships/image" Target="../media/image72.png"/><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image" Target="../media/image69.png"/><Relationship Id="rId10"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hyperlink" Target="http://imaging.cancer.gov/programsandresources/specializedinitiatives/qin" TargetMode="External"/><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7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7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12.xml"/><Relationship Id="rId2" Type="http://schemas.openxmlformats.org/officeDocument/2006/relationships/diagramData" Target="../diagrams/data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0.png"/><Relationship Id="rId3" Type="http://schemas.openxmlformats.org/officeDocument/2006/relationships/image" Target="../media/image8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82.jpeg"/><Relationship Id="rId3" Type="http://schemas.openxmlformats.org/officeDocument/2006/relationships/hyperlink" Target="http://www.na-mic.or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jpe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1" Type="http://schemas.openxmlformats.org/officeDocument/2006/relationships/slideLayout" Target="../slideLayouts/slideLayout38.xml"/><Relationship Id="rId2" Type="http://schemas.openxmlformats.org/officeDocument/2006/relationships/notesSlide" Target="../notesSlides/notesSlide18.xml"/></Relationships>
</file>

<file path=ppt/slides/_rels/slide4.xml.rels><?xml version="1.0" encoding="UTF-8" standalone="yes"?>
<Relationships xmlns="http://schemas.openxmlformats.org/package/2006/relationships"><Relationship Id="rId3" Type="http://schemas.openxmlformats.org/officeDocument/2006/relationships/image" Target="../media/image13.gif"/><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12.xml"/><Relationship Id="rId2"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88.jpeg"/></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1" Type="http://schemas.openxmlformats.org/officeDocument/2006/relationships/slideLayout" Target="../slideLayouts/slideLayout6.xml"/><Relationship Id="rId2" Type="http://schemas.openxmlformats.org/officeDocument/2006/relationships/image" Target="../media/image89.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8.xml"/><Relationship Id="rId4" Type="http://schemas.openxmlformats.org/officeDocument/2006/relationships/image" Target="../media/image93.png"/><Relationship Id="rId5" Type="http://schemas.openxmlformats.org/officeDocument/2006/relationships/image" Target="../media/image94.png"/><Relationship Id="rId1" Type="http://schemas.microsoft.com/office/2007/relationships/media" Target="file://localhost/Users/rkikinis/Activities/2012/2012-09-22-IMRI-Boston/Materials/OpenIGTLink_for_Ron/iPhoneMRI_inroom.wmv" TargetMode="External"/><Relationship Id="rId2" Type="http://schemas.openxmlformats.org/officeDocument/2006/relationships/video" Target="file://localhost/Users/rkikinis/Activities/2012/2012-09-22-IMRI-Boston/Materials/OpenIGTLink_for_Ron/iPhoneMRI_inroom.wmv" TargetMode="Externa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8.xml"/><Relationship Id="rId4" Type="http://schemas.openxmlformats.org/officeDocument/2006/relationships/image" Target="../media/image95.png"/><Relationship Id="rId1" Type="http://schemas.microsoft.com/office/2007/relationships/media" Target="../media/media1.wmv"/><Relationship Id="rId2" Type="http://schemas.openxmlformats.org/officeDocument/2006/relationships/video" Target="../media/media1.wmv"/></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96.png"/><Relationship Id="rId3" Type="http://schemas.openxmlformats.org/officeDocument/2006/relationships/image" Target="../media/image9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8.xml.rels><?xml version="1.0" encoding="UTF-8" standalone="yes"?>
<Relationships xmlns="http://schemas.openxmlformats.org/package/2006/relationships"><Relationship Id="rId11" Type="http://schemas.openxmlformats.org/officeDocument/2006/relationships/image" Target="../media/image31.jpeg"/><Relationship Id="rId12" Type="http://schemas.openxmlformats.org/officeDocument/2006/relationships/image" Target="../media/image32.jpeg"/><Relationship Id="rId13" Type="http://schemas.openxmlformats.org/officeDocument/2006/relationships/image" Target="../media/image33.jpeg"/><Relationship Id="rId14" Type="http://schemas.openxmlformats.org/officeDocument/2006/relationships/image" Target="../media/image19.png"/><Relationship Id="rId15" Type="http://schemas.openxmlformats.org/officeDocument/2006/relationships/image" Target="../media/image20.png"/><Relationship Id="rId16"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jpeg"/><Relationship Id="rId6" Type="http://schemas.openxmlformats.org/officeDocument/2006/relationships/image" Target="../media/image26.jpeg"/><Relationship Id="rId7" Type="http://schemas.openxmlformats.org/officeDocument/2006/relationships/image" Target="../media/image27.png"/><Relationship Id="rId8" Type="http://schemas.openxmlformats.org/officeDocument/2006/relationships/image" Target="../media/image28.jpeg"/><Relationship Id="rId9" Type="http://schemas.openxmlformats.org/officeDocument/2006/relationships/image" Target="../media/image29.png"/><Relationship Id="rId10"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82223" y="666989"/>
            <a:ext cx="8861778" cy="5187950"/>
          </a:xfrm>
          <a:prstGeom prst="rect">
            <a:avLst/>
          </a:prstGeom>
          <a:solidFill>
            <a:schemeClr val="bg1"/>
          </a:solidFill>
        </p:spPr>
        <p:txBody>
          <a:bodyPr anchor="ctr" anchorCtr="0">
            <a:noAutofit/>
          </a:bodyPr>
          <a:lstStyle/>
          <a:p>
            <a:pPr>
              <a:lnSpc>
                <a:spcPct val="150000"/>
              </a:lnSpc>
            </a:pPr>
            <a:r>
              <a:rPr lang="en-US" sz="4800" dirty="0" smtClean="0"/>
              <a:t>Tsunami </a:t>
            </a:r>
            <a:r>
              <a:rPr lang="en-US" sz="4800" dirty="0"/>
              <a:t>in the Procedure </a:t>
            </a:r>
            <a:r>
              <a:rPr lang="en-US" sz="4800" dirty="0" smtClean="0"/>
              <a:t>Room </a:t>
            </a:r>
            <a:br>
              <a:rPr lang="en-US" sz="4800" dirty="0" smtClean="0"/>
            </a:br>
            <a:r>
              <a:rPr lang="en-US" sz="4800" dirty="0" smtClean="0"/>
              <a:t/>
            </a:r>
            <a:br>
              <a:rPr lang="en-US" sz="4800" dirty="0" smtClean="0"/>
            </a:br>
            <a:r>
              <a:rPr lang="en-US" dirty="0" smtClean="0"/>
              <a:t>the </a:t>
            </a:r>
            <a:r>
              <a:rPr lang="en-US" dirty="0"/>
              <a:t>Growing Challenge of </a:t>
            </a:r>
            <a:r>
              <a:rPr lang="en-US" dirty="0" smtClean="0"/>
              <a:t/>
            </a:r>
            <a:br>
              <a:rPr lang="en-US" dirty="0" smtClean="0"/>
            </a:br>
            <a:r>
              <a:rPr lang="en-US" dirty="0" smtClean="0"/>
              <a:t>Managing </a:t>
            </a:r>
            <a:r>
              <a:rPr lang="en-US" dirty="0"/>
              <a:t>Data in Image Guided Interventions and </a:t>
            </a:r>
            <a:r>
              <a:rPr lang="en-US" dirty="0" smtClean="0"/>
              <a:t>Surgery</a:t>
            </a:r>
            <a:endParaRPr lang="en-US" dirty="0">
              <a:latin typeface="Arial Narrow"/>
              <a:cs typeface="Arial Narrow"/>
            </a:endParaRPr>
          </a:p>
        </p:txBody>
      </p:sp>
    </p:spTree>
    <p:extLst>
      <p:ext uri="{BB962C8B-B14F-4D97-AF65-F5344CB8AC3E}">
        <p14:creationId xmlns:p14="http://schemas.microsoft.com/office/powerpoint/2010/main" val="3477398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What Can We Learn From Other Fields?</a:t>
            </a:r>
            <a:endParaRPr lang="en-US" sz="2800" dirty="0"/>
          </a:p>
        </p:txBody>
      </p:sp>
      <p:sp>
        <p:nvSpPr>
          <p:cNvPr id="3" name="Content Placeholder 2"/>
          <p:cNvSpPr>
            <a:spLocks noGrp="1"/>
          </p:cNvSpPr>
          <p:nvPr>
            <p:ph idx="1"/>
          </p:nvPr>
        </p:nvSpPr>
        <p:spPr>
          <a:xfrm>
            <a:off x="1295400" y="1056479"/>
            <a:ext cx="7162800" cy="4966866"/>
          </a:xfrm>
        </p:spPr>
        <p:txBody>
          <a:bodyPr/>
          <a:lstStyle/>
          <a:p>
            <a:r>
              <a:rPr lang="en-US" sz="2800" dirty="0" smtClean="0"/>
              <a:t>How to handle metadata and provenance?</a:t>
            </a:r>
          </a:p>
          <a:p>
            <a:r>
              <a:rPr lang="en-US" sz="2800" dirty="0" smtClean="0"/>
              <a:t>Neuroscience MIC in Neuroimaging </a:t>
            </a:r>
          </a:p>
          <a:p>
            <a:pPr lvl="1"/>
            <a:r>
              <a:rPr lang="en-US" sz="2400" dirty="0" smtClean="0"/>
              <a:t>A long tradition of ad hoc solutions</a:t>
            </a:r>
          </a:p>
          <a:p>
            <a:r>
              <a:rPr lang="en-US" sz="2800" dirty="0" smtClean="0"/>
              <a:t>Cancer: Quantitative Imaging Network (QIN)</a:t>
            </a:r>
          </a:p>
          <a:p>
            <a:pPr lvl="1"/>
            <a:r>
              <a:rPr lang="en-US" sz="2400" dirty="0" smtClean="0"/>
              <a:t>Funded by NCI</a:t>
            </a:r>
          </a:p>
          <a:p>
            <a:pPr lvl="1"/>
            <a:r>
              <a:rPr lang="en-US" sz="2400" dirty="0" smtClean="0"/>
              <a:t>ITCR is parallel effort to work on the informatics side</a:t>
            </a:r>
          </a:p>
          <a:p>
            <a:pPr lvl="1"/>
            <a:r>
              <a:rPr lang="en-US" sz="2400" dirty="0" smtClean="0"/>
              <a:t>QIICR work on mapping ad hoc solutions into standards space (DICOM)</a:t>
            </a:r>
          </a:p>
        </p:txBody>
      </p:sp>
    </p:spTree>
    <p:extLst>
      <p:ext uri="{BB962C8B-B14F-4D97-AF65-F5344CB8AC3E}">
        <p14:creationId xmlns:p14="http://schemas.microsoft.com/office/powerpoint/2010/main" val="28712245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57200" y="5860979"/>
            <a:ext cx="564090" cy="616021"/>
          </a:xfrm>
          <a:prstGeom prst="rect">
            <a:avLst/>
          </a:prstGeom>
          <a:blipFill>
            <a:blip r:embed="rId3" cstate="print"/>
            <a:srcRect/>
            <a:stretch>
              <a:fillRect l="1" t="-1" r="-637654" b="-406601"/>
            </a:stretch>
          </a:blipFill>
        </p:spPr>
        <p:txBody>
          <a:bodyPr wrap="square" lIns="0" tIns="0" rIns="0" bIns="0" rtlCol="0"/>
          <a:lstStyle/>
          <a:p>
            <a:endParaRPr>
              <a:solidFill>
                <a:prstClr val="black"/>
              </a:solidFill>
              <a:latin typeface="Arial"/>
            </a:endParaRPr>
          </a:p>
        </p:txBody>
      </p:sp>
      <p:sp>
        <p:nvSpPr>
          <p:cNvPr id="3" name="object 3"/>
          <p:cNvSpPr txBox="1"/>
          <p:nvPr/>
        </p:nvSpPr>
        <p:spPr>
          <a:xfrm>
            <a:off x="2714967" y="0"/>
            <a:ext cx="6429033" cy="315898"/>
          </a:xfrm>
          <a:prstGeom prst="rect">
            <a:avLst/>
          </a:prstGeom>
        </p:spPr>
        <p:txBody>
          <a:bodyPr vert="horz" wrap="square" lIns="0" tIns="0" rIns="0" bIns="0" rtlCol="0">
            <a:spAutoFit/>
          </a:bodyPr>
          <a:lstStyle/>
          <a:p>
            <a:pPr marL="12700">
              <a:lnSpc>
                <a:spcPts val="2620"/>
              </a:lnSpc>
            </a:pPr>
            <a:r>
              <a:rPr sz="1400" spc="-5" dirty="0">
                <a:solidFill>
                  <a:prstClr val="black"/>
                </a:solidFill>
                <a:latin typeface="Arial"/>
                <a:cs typeface="Arial"/>
              </a:rPr>
              <a:t>NA-</a:t>
            </a:r>
            <a:r>
              <a:rPr sz="1400" spc="-5" dirty="0" smtClean="0">
                <a:solidFill>
                  <a:prstClr val="black"/>
                </a:solidFill>
                <a:latin typeface="Arial"/>
                <a:cs typeface="Arial"/>
              </a:rPr>
              <a:t>MIC</a:t>
            </a:r>
            <a:r>
              <a:rPr lang="en-US" sz="1400" dirty="0" smtClean="0">
                <a:solidFill>
                  <a:prstClr val="black"/>
                </a:solidFill>
                <a:latin typeface="Arial"/>
                <a:cs typeface="Arial"/>
              </a:rPr>
              <a:t>: </a:t>
            </a:r>
            <a:r>
              <a:rPr sz="1400" spc="-5" dirty="0" smtClean="0">
                <a:solidFill>
                  <a:prstClr val="black"/>
                </a:solidFill>
                <a:latin typeface="Arial"/>
                <a:cs typeface="Arial"/>
              </a:rPr>
              <a:t>Nationa</a:t>
            </a:r>
            <a:r>
              <a:rPr sz="1400" dirty="0" smtClean="0">
                <a:solidFill>
                  <a:prstClr val="black"/>
                </a:solidFill>
                <a:latin typeface="Arial"/>
                <a:cs typeface="Arial"/>
              </a:rPr>
              <a:t>l</a:t>
            </a:r>
            <a:r>
              <a:rPr sz="1400" spc="-80" dirty="0" smtClean="0">
                <a:solidFill>
                  <a:prstClr val="black"/>
                </a:solidFill>
                <a:latin typeface="Arial"/>
                <a:cs typeface="Arial"/>
              </a:rPr>
              <a:t> </a:t>
            </a:r>
            <a:r>
              <a:rPr sz="1400" dirty="0">
                <a:solidFill>
                  <a:prstClr val="black"/>
                </a:solidFill>
                <a:latin typeface="Arial"/>
                <a:cs typeface="Arial"/>
              </a:rPr>
              <a:t>Alliance</a:t>
            </a:r>
            <a:r>
              <a:rPr sz="1400" spc="-5" dirty="0">
                <a:solidFill>
                  <a:prstClr val="black"/>
                </a:solidFill>
                <a:latin typeface="Arial"/>
                <a:cs typeface="Arial"/>
              </a:rPr>
              <a:t> </a:t>
            </a:r>
            <a:r>
              <a:rPr sz="1400" spc="-10" dirty="0">
                <a:solidFill>
                  <a:prstClr val="black"/>
                </a:solidFill>
                <a:latin typeface="Arial"/>
                <a:cs typeface="Arial"/>
              </a:rPr>
              <a:t>for</a:t>
            </a:r>
            <a:r>
              <a:rPr sz="1400" spc="-5" dirty="0">
                <a:solidFill>
                  <a:prstClr val="black"/>
                </a:solidFill>
                <a:latin typeface="Arial"/>
                <a:cs typeface="Arial"/>
              </a:rPr>
              <a:t> </a:t>
            </a:r>
            <a:r>
              <a:rPr sz="1400" dirty="0">
                <a:solidFill>
                  <a:prstClr val="black"/>
                </a:solidFill>
                <a:latin typeface="Arial"/>
                <a:cs typeface="Arial"/>
              </a:rPr>
              <a:t>Medical</a:t>
            </a:r>
            <a:r>
              <a:rPr sz="1400" spc="-5" dirty="0">
                <a:solidFill>
                  <a:prstClr val="black"/>
                </a:solidFill>
                <a:latin typeface="Arial"/>
                <a:cs typeface="Arial"/>
              </a:rPr>
              <a:t> </a:t>
            </a:r>
            <a:r>
              <a:rPr sz="1400" dirty="0">
                <a:solidFill>
                  <a:prstClr val="black"/>
                </a:solidFill>
                <a:latin typeface="Arial"/>
                <a:cs typeface="Arial"/>
              </a:rPr>
              <a:t>Image</a:t>
            </a:r>
            <a:r>
              <a:rPr sz="1400" spc="-5" dirty="0">
                <a:solidFill>
                  <a:prstClr val="black"/>
                </a:solidFill>
                <a:latin typeface="Arial"/>
                <a:cs typeface="Arial"/>
              </a:rPr>
              <a:t> Computing </a:t>
            </a:r>
            <a:r>
              <a:rPr sz="1400" spc="-15" dirty="0">
                <a:solidFill>
                  <a:prstClr val="black"/>
                </a:solidFill>
                <a:latin typeface="Arial"/>
                <a:cs typeface="Arial"/>
                <a:hlinkClick r:id="rId4"/>
              </a:rPr>
              <a:t>http://w</a:t>
            </a:r>
            <a:r>
              <a:rPr sz="1400" spc="-20" dirty="0">
                <a:solidFill>
                  <a:prstClr val="black"/>
                </a:solidFill>
                <a:latin typeface="Arial"/>
                <a:cs typeface="Arial"/>
                <a:hlinkClick r:id="rId4"/>
              </a:rPr>
              <a:t>w</a:t>
            </a:r>
            <a:r>
              <a:rPr sz="1400" spc="-120" dirty="0">
                <a:solidFill>
                  <a:prstClr val="black"/>
                </a:solidFill>
                <a:latin typeface="Arial"/>
                <a:cs typeface="Arial"/>
                <a:hlinkClick r:id="rId4"/>
              </a:rPr>
              <a:t>w</a:t>
            </a:r>
            <a:r>
              <a:rPr sz="1400" dirty="0">
                <a:solidFill>
                  <a:prstClr val="black"/>
                </a:solidFill>
                <a:latin typeface="Arial"/>
                <a:cs typeface="Arial"/>
                <a:hlinkClick r:id="rId4"/>
              </a:rPr>
              <a:t>.na-mic.org</a:t>
            </a:r>
            <a:endParaRPr sz="1400" dirty="0">
              <a:solidFill>
                <a:prstClr val="black"/>
              </a:solidFill>
              <a:latin typeface="Arial"/>
              <a:cs typeface="Arial"/>
            </a:endParaRPr>
          </a:p>
        </p:txBody>
      </p:sp>
      <p:sp>
        <p:nvSpPr>
          <p:cNvPr id="4" name="object 4"/>
          <p:cNvSpPr/>
          <p:nvPr/>
        </p:nvSpPr>
        <p:spPr>
          <a:xfrm>
            <a:off x="7097700" y="1334905"/>
            <a:ext cx="1781200" cy="1059814"/>
          </a:xfrm>
          <a:prstGeom prst="rect">
            <a:avLst/>
          </a:prstGeom>
          <a:blipFill>
            <a:blip r:embed="rId5" cstate="print"/>
            <a:stretch>
              <a:fillRect/>
            </a:stretch>
          </a:blipFill>
        </p:spPr>
        <p:txBody>
          <a:bodyPr wrap="square" lIns="0" tIns="0" rIns="0" bIns="0" rtlCol="0"/>
          <a:lstStyle/>
          <a:p>
            <a:endParaRPr>
              <a:solidFill>
                <a:prstClr val="black"/>
              </a:solidFill>
              <a:latin typeface="Arial"/>
            </a:endParaRPr>
          </a:p>
        </p:txBody>
      </p:sp>
      <p:sp>
        <p:nvSpPr>
          <p:cNvPr id="6" name="object 6"/>
          <p:cNvSpPr>
            <a:spLocks noChangeAspect="1"/>
          </p:cNvSpPr>
          <p:nvPr/>
        </p:nvSpPr>
        <p:spPr>
          <a:xfrm>
            <a:off x="5245188" y="2680622"/>
            <a:ext cx="3633712" cy="3859264"/>
          </a:xfrm>
          <a:prstGeom prst="rect">
            <a:avLst/>
          </a:prstGeom>
          <a:blipFill>
            <a:blip r:embed="rId6" cstate="print"/>
            <a:stretch>
              <a:fillRect/>
            </a:stretch>
          </a:blipFill>
        </p:spPr>
        <p:txBody>
          <a:bodyPr wrap="square" lIns="0" tIns="0" rIns="0" bIns="0" rtlCol="0"/>
          <a:lstStyle/>
          <a:p>
            <a:endParaRPr>
              <a:solidFill>
                <a:prstClr val="black"/>
              </a:solidFill>
              <a:latin typeface="Arial"/>
            </a:endParaRPr>
          </a:p>
        </p:txBody>
      </p:sp>
      <p:sp>
        <p:nvSpPr>
          <p:cNvPr id="7" name="object 7"/>
          <p:cNvSpPr/>
          <p:nvPr/>
        </p:nvSpPr>
        <p:spPr>
          <a:xfrm>
            <a:off x="1295400" y="3352800"/>
            <a:ext cx="2373537" cy="1889899"/>
          </a:xfrm>
          <a:prstGeom prst="rect">
            <a:avLst/>
          </a:prstGeom>
          <a:blipFill>
            <a:blip r:embed="rId7" cstate="print"/>
            <a:stretch>
              <a:fillRect/>
            </a:stretch>
          </a:blipFill>
        </p:spPr>
        <p:txBody>
          <a:bodyPr wrap="square" lIns="0" tIns="0" rIns="0" bIns="0" rtlCol="0"/>
          <a:lstStyle/>
          <a:p>
            <a:endParaRPr>
              <a:solidFill>
                <a:prstClr val="black"/>
              </a:solidFill>
              <a:latin typeface="Arial"/>
            </a:endParaRPr>
          </a:p>
        </p:txBody>
      </p:sp>
      <p:sp>
        <p:nvSpPr>
          <p:cNvPr id="8" name="object 8"/>
          <p:cNvSpPr/>
          <p:nvPr/>
        </p:nvSpPr>
        <p:spPr>
          <a:xfrm>
            <a:off x="3404085" y="4442993"/>
            <a:ext cx="1695307" cy="2096893"/>
          </a:xfrm>
          <a:prstGeom prst="rect">
            <a:avLst/>
          </a:prstGeom>
          <a:blipFill>
            <a:blip r:embed="rId8" cstate="print"/>
            <a:stretch>
              <a:fillRect/>
            </a:stretch>
          </a:blipFill>
        </p:spPr>
        <p:txBody>
          <a:bodyPr wrap="square" lIns="0" tIns="0" rIns="0" bIns="0" rtlCol="0"/>
          <a:lstStyle/>
          <a:p>
            <a:endParaRPr>
              <a:solidFill>
                <a:prstClr val="black"/>
              </a:solidFill>
              <a:latin typeface="Arial"/>
            </a:endParaRPr>
          </a:p>
        </p:txBody>
      </p:sp>
      <p:sp>
        <p:nvSpPr>
          <p:cNvPr id="9" name="Title 8"/>
          <p:cNvSpPr>
            <a:spLocks noGrp="1"/>
          </p:cNvSpPr>
          <p:nvPr>
            <p:ph type="title" idx="4294967295"/>
          </p:nvPr>
        </p:nvSpPr>
        <p:spPr>
          <a:xfrm>
            <a:off x="0" y="1176338"/>
            <a:ext cx="8229600" cy="990600"/>
          </a:xfrm>
        </p:spPr>
        <p:txBody>
          <a:bodyPr/>
          <a:lstStyle/>
          <a:p>
            <a:r>
              <a:rPr lang="en-US" dirty="0" smtClean="0"/>
              <a:t>MIC in Neuroscience</a:t>
            </a:r>
            <a:endParaRPr lang="en-US" dirty="0"/>
          </a:p>
        </p:txBody>
      </p:sp>
      <p:sp>
        <p:nvSpPr>
          <p:cNvPr id="10" name="Content Placeholder 9"/>
          <p:cNvSpPr>
            <a:spLocks noGrp="1"/>
          </p:cNvSpPr>
          <p:nvPr>
            <p:ph idx="4294967295"/>
          </p:nvPr>
        </p:nvSpPr>
        <p:spPr>
          <a:xfrm>
            <a:off x="0" y="2330450"/>
            <a:ext cx="8229600" cy="4146550"/>
          </a:xfrm>
        </p:spPr>
        <p:txBody>
          <a:bodyPr/>
          <a:lstStyle/>
          <a:p>
            <a:r>
              <a:rPr lang="en-US" b="1" spc="-30" dirty="0" smtClean="0">
                <a:cs typeface="Arial"/>
              </a:rPr>
              <a:t>Huntingto</a:t>
            </a:r>
            <a:r>
              <a:rPr lang="en-US" b="1" spc="-20" dirty="0" smtClean="0">
                <a:cs typeface="Arial"/>
              </a:rPr>
              <a:t>n</a:t>
            </a:r>
            <a:r>
              <a:rPr lang="en-US" dirty="0" smtClean="0">
                <a:latin typeface="HiraKakuPro-W3"/>
                <a:cs typeface="HiraKakuPro-W3"/>
              </a:rPr>
              <a:t>’</a:t>
            </a:r>
            <a:r>
              <a:rPr lang="en-US" b="1" dirty="0" smtClean="0">
                <a:cs typeface="Arial"/>
              </a:rPr>
              <a:t>s </a:t>
            </a:r>
            <a:r>
              <a:rPr lang="en-US" b="1" spc="-5" dirty="0" smtClean="0">
                <a:cs typeface="Arial"/>
              </a:rPr>
              <a:t>Disease</a:t>
            </a:r>
          </a:p>
          <a:p>
            <a:r>
              <a:rPr lang="en-US" b="1" spc="-5" dirty="0" smtClean="0">
                <a:cs typeface="Arial"/>
              </a:rPr>
              <a:t>Hans Johnson, Ph.D.</a:t>
            </a:r>
            <a:endParaRPr lang="en-US" dirty="0">
              <a:cs typeface="Arial"/>
            </a:endParaRPr>
          </a:p>
          <a:p>
            <a:pPr marL="0" indent="0">
              <a:buNone/>
            </a:pPr>
            <a:endParaRPr lang="en-US" dirty="0"/>
          </a:p>
        </p:txBody>
      </p:sp>
      <p:sp>
        <p:nvSpPr>
          <p:cNvPr id="11" name="TextBox 10"/>
          <p:cNvSpPr txBox="1"/>
          <p:nvPr/>
        </p:nvSpPr>
        <p:spPr>
          <a:xfrm>
            <a:off x="7496741" y="6477000"/>
            <a:ext cx="1382159" cy="246221"/>
          </a:xfrm>
          <a:prstGeom prst="rect">
            <a:avLst/>
          </a:prstGeom>
          <a:noFill/>
        </p:spPr>
        <p:txBody>
          <a:bodyPr wrap="none" rtlCol="0">
            <a:spAutoFit/>
          </a:bodyPr>
          <a:lstStyle/>
          <a:p>
            <a:r>
              <a:rPr lang="en-US" sz="1000" dirty="0" smtClean="0">
                <a:solidFill>
                  <a:prstClr val="black"/>
                </a:solidFill>
                <a:latin typeface="Arial"/>
              </a:rPr>
              <a:t>Courtesy H. Johnson</a:t>
            </a:r>
            <a:endParaRPr lang="en-US" sz="1000" dirty="0">
              <a:solidFill>
                <a:prstClr val="black"/>
              </a:solidFill>
              <a:latin typeface="Arial"/>
            </a:endParaRPr>
          </a:p>
        </p:txBody>
      </p:sp>
      <p:pic>
        <p:nvPicPr>
          <p:cNvPr id="5" name="Picture 4"/>
          <p:cNvPicPr>
            <a:picLocks noChangeAspect="1"/>
          </p:cNvPicPr>
          <p:nvPr/>
        </p:nvPicPr>
        <p:blipFill>
          <a:blip r:embed="rId9"/>
          <a:stretch>
            <a:fillRect/>
          </a:stretch>
        </p:blipFill>
        <p:spPr>
          <a:xfrm>
            <a:off x="3953341" y="2166233"/>
            <a:ext cx="1343175" cy="16416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6305636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176338"/>
            <a:ext cx="8229600" cy="990600"/>
          </a:xfrm>
        </p:spPr>
        <p:txBody>
          <a:bodyPr/>
          <a:lstStyle/>
          <a:p>
            <a:r>
              <a:rPr lang="en-US" dirty="0" smtClean="0"/>
              <a:t>What is Huntington’s Disease?</a:t>
            </a:r>
            <a:endParaRPr lang="en-US" dirty="0"/>
          </a:p>
        </p:txBody>
      </p:sp>
      <p:sp>
        <p:nvSpPr>
          <p:cNvPr id="3" name="Content Placeholder 2"/>
          <p:cNvSpPr>
            <a:spLocks noGrp="1"/>
          </p:cNvSpPr>
          <p:nvPr>
            <p:ph idx="4294967295"/>
          </p:nvPr>
        </p:nvSpPr>
        <p:spPr>
          <a:xfrm>
            <a:off x="0" y="2330450"/>
            <a:ext cx="8229600" cy="4146550"/>
          </a:xfrm>
        </p:spPr>
        <p:txBody>
          <a:bodyPr>
            <a:normAutofit/>
          </a:bodyPr>
          <a:lstStyle/>
          <a:p>
            <a:r>
              <a:rPr lang="en-US" sz="2000" b="1" dirty="0"/>
              <a:t>Huntington's disease</a:t>
            </a:r>
            <a:r>
              <a:rPr lang="en-US" sz="2000" dirty="0"/>
              <a:t> (</a:t>
            </a:r>
            <a:r>
              <a:rPr lang="en-US" sz="2000" b="1" dirty="0"/>
              <a:t>HD</a:t>
            </a:r>
            <a:r>
              <a:rPr lang="en-US" sz="2000" dirty="0"/>
              <a:t>) is a neurodegenerative genetic disorder that affects muscle coordination and leads to cognitive decline and psychiatric problems. </a:t>
            </a:r>
            <a:endParaRPr lang="en-US" sz="2000" dirty="0" smtClean="0"/>
          </a:p>
          <a:p>
            <a:r>
              <a:rPr lang="en-US" sz="2000" dirty="0" smtClean="0"/>
              <a:t>It </a:t>
            </a:r>
            <a:r>
              <a:rPr lang="en-US" sz="2000" dirty="0"/>
              <a:t>typically becomes noticeable in mid-adult life (between 35 and 44 years ).</a:t>
            </a:r>
          </a:p>
          <a:p>
            <a:r>
              <a:rPr lang="en-US" sz="2000" dirty="0"/>
              <a:t>The </a:t>
            </a:r>
            <a:r>
              <a:rPr lang="en-US" sz="2000" b="1" dirty="0" err="1"/>
              <a:t>Huntingtin</a:t>
            </a:r>
            <a:r>
              <a:rPr lang="en-US" sz="2000" dirty="0"/>
              <a:t> gene provides the genetic information for a protein that is also called "</a:t>
            </a:r>
            <a:r>
              <a:rPr lang="en-US" sz="2000" dirty="0" err="1"/>
              <a:t>huntingtin</a:t>
            </a:r>
            <a:r>
              <a:rPr lang="en-US" sz="2000" dirty="0"/>
              <a:t>". Expansion of a CAG (</a:t>
            </a:r>
            <a:r>
              <a:rPr lang="en-US" sz="2000" dirty="0">
                <a:hlinkClick r:id="rId2" tooltip="Cytosine"/>
              </a:rPr>
              <a:t>cytosine</a:t>
            </a:r>
            <a:r>
              <a:rPr lang="en-US" sz="2000" dirty="0"/>
              <a:t>-</a:t>
            </a:r>
            <a:r>
              <a:rPr lang="en-US" sz="2000" dirty="0">
                <a:hlinkClick r:id="rId3" tooltip="Adenine"/>
              </a:rPr>
              <a:t>adenine</a:t>
            </a:r>
            <a:r>
              <a:rPr lang="en-US" sz="2000" dirty="0"/>
              <a:t>-</a:t>
            </a:r>
            <a:r>
              <a:rPr lang="en-US" sz="2000" dirty="0">
                <a:hlinkClick r:id="rId4" tooltip="Guanine"/>
              </a:rPr>
              <a:t>guanine</a:t>
            </a:r>
            <a:r>
              <a:rPr lang="en-US" sz="2000" dirty="0"/>
              <a:t>) triplet </a:t>
            </a:r>
            <a:r>
              <a:rPr lang="en-US" sz="2000" dirty="0" smtClean="0"/>
              <a:t>repeat-stretch </a:t>
            </a:r>
            <a:r>
              <a:rPr lang="en-US" sz="2000" dirty="0"/>
              <a:t>within the </a:t>
            </a:r>
            <a:r>
              <a:rPr lang="en-US" sz="2000" i="1" dirty="0" err="1"/>
              <a:t>Huntingtin</a:t>
            </a:r>
            <a:r>
              <a:rPr lang="en-US" sz="2000" dirty="0"/>
              <a:t> gene results in a </a:t>
            </a:r>
            <a:r>
              <a:rPr lang="en-US" sz="2000" dirty="0" smtClean="0"/>
              <a:t>mutant </a:t>
            </a:r>
            <a:r>
              <a:rPr lang="en-US" sz="2000" dirty="0"/>
              <a:t>form of the protein, which gradually damages cells in the </a:t>
            </a:r>
            <a:r>
              <a:rPr lang="en-US" sz="2000" dirty="0" smtClean="0"/>
              <a:t>brain</a:t>
            </a:r>
          </a:p>
          <a:p>
            <a:r>
              <a:rPr lang="en-US" sz="2000" dirty="0"/>
              <a:t>Life expectancy in HD is generally around 20 years following the onset of visible symptoms.</a:t>
            </a:r>
          </a:p>
        </p:txBody>
      </p:sp>
      <p:sp>
        <p:nvSpPr>
          <p:cNvPr id="4" name="TextBox 3"/>
          <p:cNvSpPr txBox="1"/>
          <p:nvPr/>
        </p:nvSpPr>
        <p:spPr>
          <a:xfrm>
            <a:off x="5136999" y="36375"/>
            <a:ext cx="4007001" cy="307777"/>
          </a:xfrm>
          <a:prstGeom prst="rect">
            <a:avLst/>
          </a:prstGeom>
          <a:noFill/>
        </p:spPr>
        <p:txBody>
          <a:bodyPr wrap="none" rtlCol="0">
            <a:spAutoFit/>
          </a:bodyPr>
          <a:lstStyle/>
          <a:p>
            <a:r>
              <a:rPr lang="en-US" sz="1400" dirty="0">
                <a:solidFill>
                  <a:prstClr val="black"/>
                </a:solidFill>
                <a:latin typeface="Arial"/>
              </a:rPr>
              <a:t>http://</a:t>
            </a:r>
            <a:r>
              <a:rPr lang="en-US" sz="1400" dirty="0" err="1">
                <a:solidFill>
                  <a:prstClr val="black"/>
                </a:solidFill>
                <a:latin typeface="Arial"/>
              </a:rPr>
              <a:t>en.wikipedia.org</a:t>
            </a:r>
            <a:r>
              <a:rPr lang="en-US" sz="1400" dirty="0">
                <a:solidFill>
                  <a:prstClr val="black"/>
                </a:solidFill>
                <a:latin typeface="Arial"/>
              </a:rPr>
              <a:t>/wiki/</a:t>
            </a:r>
            <a:r>
              <a:rPr lang="en-US" sz="1400" dirty="0" err="1">
                <a:solidFill>
                  <a:prstClr val="black"/>
                </a:solidFill>
                <a:latin typeface="Arial"/>
              </a:rPr>
              <a:t>Huntingtons_disease</a:t>
            </a:r>
            <a:endParaRPr lang="en-US" sz="1400" dirty="0">
              <a:solidFill>
                <a:prstClr val="black"/>
              </a:solidFill>
              <a:latin typeface="Arial"/>
            </a:endParaRPr>
          </a:p>
        </p:txBody>
      </p:sp>
    </p:spTree>
    <p:extLst>
      <p:ext uri="{BB962C8B-B14F-4D97-AF65-F5344CB8AC3E}">
        <p14:creationId xmlns:p14="http://schemas.microsoft.com/office/powerpoint/2010/main" val="10788419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0" y="808038"/>
            <a:ext cx="8229600" cy="990600"/>
          </a:xfrm>
          <a:prstGeom prst="rect">
            <a:avLst/>
          </a:prstGeom>
        </p:spPr>
        <p:txBody>
          <a:bodyPr vert="horz" wrap="square" lIns="0" tIns="296396" rIns="0" bIns="0" rtlCol="0">
            <a:spAutoFit/>
          </a:bodyPr>
          <a:lstStyle/>
          <a:p>
            <a:pPr marL="2035175">
              <a:lnSpc>
                <a:spcPct val="100000"/>
              </a:lnSpc>
            </a:pPr>
            <a:r>
              <a:rPr sz="4400" b="0" kern="0" spc="0" dirty="0">
                <a:latin typeface="Calibri"/>
                <a:cs typeface="Calibri"/>
              </a:rPr>
              <a:t>HD Background</a:t>
            </a:r>
            <a:endParaRPr sz="4400" kern="0" spc="0" dirty="0">
              <a:latin typeface="Calibri"/>
              <a:cs typeface="Calibri"/>
            </a:endParaRPr>
          </a:p>
        </p:txBody>
      </p:sp>
      <p:sp>
        <p:nvSpPr>
          <p:cNvPr id="3" name="object 3"/>
          <p:cNvSpPr/>
          <p:nvPr/>
        </p:nvSpPr>
        <p:spPr>
          <a:xfrm>
            <a:off x="177800" y="2273813"/>
            <a:ext cx="8872303" cy="3915219"/>
          </a:xfrm>
          <a:prstGeom prst="rect">
            <a:avLst/>
          </a:prstGeom>
          <a:blipFill>
            <a:blip r:embed="rId3" cstate="print"/>
            <a:stretch>
              <a:fillRect/>
            </a:stretch>
          </a:blipFill>
        </p:spPr>
        <p:txBody>
          <a:bodyPr wrap="square" lIns="0" tIns="0" rIns="0" bIns="0" rtlCol="0"/>
          <a:lstStyle/>
          <a:p>
            <a:endParaRPr>
              <a:solidFill>
                <a:prstClr val="black"/>
              </a:solidFill>
              <a:latin typeface="Arial"/>
            </a:endParaRPr>
          </a:p>
        </p:txBody>
      </p:sp>
      <p:sp>
        <p:nvSpPr>
          <p:cNvPr id="4" name="TextBox 3"/>
          <p:cNvSpPr txBox="1"/>
          <p:nvPr/>
        </p:nvSpPr>
        <p:spPr>
          <a:xfrm>
            <a:off x="7496741" y="6477000"/>
            <a:ext cx="1382159" cy="246221"/>
          </a:xfrm>
          <a:prstGeom prst="rect">
            <a:avLst/>
          </a:prstGeom>
          <a:noFill/>
        </p:spPr>
        <p:txBody>
          <a:bodyPr wrap="none" rtlCol="0">
            <a:spAutoFit/>
          </a:bodyPr>
          <a:lstStyle/>
          <a:p>
            <a:r>
              <a:rPr lang="en-US" sz="1000" dirty="0" smtClean="0">
                <a:solidFill>
                  <a:prstClr val="black"/>
                </a:solidFill>
                <a:latin typeface="Arial"/>
              </a:rPr>
              <a:t>Courtesy H. Johnson</a:t>
            </a:r>
            <a:endParaRPr lang="en-US" sz="1000" dirty="0">
              <a:solidFill>
                <a:prstClr val="black"/>
              </a:solidFill>
              <a:latin typeface="Arial"/>
            </a:endParaRPr>
          </a:p>
        </p:txBody>
      </p:sp>
      <p:sp>
        <p:nvSpPr>
          <p:cNvPr id="5" name="object 3"/>
          <p:cNvSpPr txBox="1"/>
          <p:nvPr/>
        </p:nvSpPr>
        <p:spPr>
          <a:xfrm>
            <a:off x="2714967" y="0"/>
            <a:ext cx="6429033" cy="315898"/>
          </a:xfrm>
          <a:prstGeom prst="rect">
            <a:avLst/>
          </a:prstGeom>
        </p:spPr>
        <p:txBody>
          <a:bodyPr vert="horz" wrap="square" lIns="0" tIns="0" rIns="0" bIns="0" rtlCol="0">
            <a:spAutoFit/>
          </a:bodyPr>
          <a:lstStyle/>
          <a:p>
            <a:pPr marL="12700">
              <a:lnSpc>
                <a:spcPts val="2620"/>
              </a:lnSpc>
            </a:pPr>
            <a:r>
              <a:rPr sz="1400" spc="-5" dirty="0">
                <a:solidFill>
                  <a:prstClr val="black"/>
                </a:solidFill>
                <a:latin typeface="Arial"/>
                <a:cs typeface="Arial"/>
              </a:rPr>
              <a:t>NA-</a:t>
            </a:r>
            <a:r>
              <a:rPr sz="1400" spc="-5" dirty="0" smtClean="0">
                <a:solidFill>
                  <a:prstClr val="black"/>
                </a:solidFill>
                <a:latin typeface="Arial"/>
                <a:cs typeface="Arial"/>
              </a:rPr>
              <a:t>MIC</a:t>
            </a:r>
            <a:r>
              <a:rPr lang="en-US" sz="1400" dirty="0" smtClean="0">
                <a:solidFill>
                  <a:prstClr val="black"/>
                </a:solidFill>
                <a:latin typeface="Arial"/>
                <a:cs typeface="Arial"/>
              </a:rPr>
              <a:t>: </a:t>
            </a:r>
            <a:r>
              <a:rPr sz="1400" spc="-5" dirty="0" smtClean="0">
                <a:solidFill>
                  <a:prstClr val="black"/>
                </a:solidFill>
                <a:latin typeface="Arial"/>
                <a:cs typeface="Arial"/>
              </a:rPr>
              <a:t>Nationa</a:t>
            </a:r>
            <a:r>
              <a:rPr sz="1400" dirty="0" smtClean="0">
                <a:solidFill>
                  <a:prstClr val="black"/>
                </a:solidFill>
                <a:latin typeface="Arial"/>
                <a:cs typeface="Arial"/>
              </a:rPr>
              <a:t>l</a:t>
            </a:r>
            <a:r>
              <a:rPr sz="1400" spc="-80" dirty="0" smtClean="0">
                <a:solidFill>
                  <a:prstClr val="black"/>
                </a:solidFill>
                <a:latin typeface="Arial"/>
                <a:cs typeface="Arial"/>
              </a:rPr>
              <a:t> </a:t>
            </a:r>
            <a:r>
              <a:rPr sz="1400" dirty="0">
                <a:solidFill>
                  <a:prstClr val="black"/>
                </a:solidFill>
                <a:latin typeface="Arial"/>
                <a:cs typeface="Arial"/>
              </a:rPr>
              <a:t>Alliance</a:t>
            </a:r>
            <a:r>
              <a:rPr sz="1400" spc="-5" dirty="0">
                <a:solidFill>
                  <a:prstClr val="black"/>
                </a:solidFill>
                <a:latin typeface="Arial"/>
                <a:cs typeface="Arial"/>
              </a:rPr>
              <a:t> </a:t>
            </a:r>
            <a:r>
              <a:rPr sz="1400" spc="-10" dirty="0">
                <a:solidFill>
                  <a:prstClr val="black"/>
                </a:solidFill>
                <a:latin typeface="Arial"/>
                <a:cs typeface="Arial"/>
              </a:rPr>
              <a:t>for</a:t>
            </a:r>
            <a:r>
              <a:rPr sz="1400" spc="-5" dirty="0">
                <a:solidFill>
                  <a:prstClr val="black"/>
                </a:solidFill>
                <a:latin typeface="Arial"/>
                <a:cs typeface="Arial"/>
              </a:rPr>
              <a:t> </a:t>
            </a:r>
            <a:r>
              <a:rPr sz="1400" dirty="0">
                <a:solidFill>
                  <a:prstClr val="black"/>
                </a:solidFill>
                <a:latin typeface="Arial"/>
                <a:cs typeface="Arial"/>
              </a:rPr>
              <a:t>Medical</a:t>
            </a:r>
            <a:r>
              <a:rPr sz="1400" spc="-5" dirty="0">
                <a:solidFill>
                  <a:prstClr val="black"/>
                </a:solidFill>
                <a:latin typeface="Arial"/>
                <a:cs typeface="Arial"/>
              </a:rPr>
              <a:t> </a:t>
            </a:r>
            <a:r>
              <a:rPr sz="1400" dirty="0">
                <a:solidFill>
                  <a:prstClr val="black"/>
                </a:solidFill>
                <a:latin typeface="Arial"/>
                <a:cs typeface="Arial"/>
              </a:rPr>
              <a:t>Image</a:t>
            </a:r>
            <a:r>
              <a:rPr sz="1400" spc="-5" dirty="0">
                <a:solidFill>
                  <a:prstClr val="black"/>
                </a:solidFill>
                <a:latin typeface="Arial"/>
                <a:cs typeface="Arial"/>
              </a:rPr>
              <a:t> Computing </a:t>
            </a:r>
            <a:r>
              <a:rPr sz="1400" spc="-15" dirty="0">
                <a:solidFill>
                  <a:prstClr val="black"/>
                </a:solidFill>
                <a:latin typeface="Arial"/>
                <a:cs typeface="Arial"/>
                <a:hlinkClick r:id="rId4"/>
              </a:rPr>
              <a:t>http://w</a:t>
            </a:r>
            <a:r>
              <a:rPr sz="1400" spc="-20" dirty="0">
                <a:solidFill>
                  <a:prstClr val="black"/>
                </a:solidFill>
                <a:latin typeface="Arial"/>
                <a:cs typeface="Arial"/>
                <a:hlinkClick r:id="rId4"/>
              </a:rPr>
              <a:t>w</a:t>
            </a:r>
            <a:r>
              <a:rPr sz="1400" spc="-120" dirty="0">
                <a:solidFill>
                  <a:prstClr val="black"/>
                </a:solidFill>
                <a:latin typeface="Arial"/>
                <a:cs typeface="Arial"/>
                <a:hlinkClick r:id="rId4"/>
              </a:rPr>
              <a:t>w</a:t>
            </a:r>
            <a:r>
              <a:rPr sz="1400" dirty="0">
                <a:solidFill>
                  <a:prstClr val="black"/>
                </a:solidFill>
                <a:latin typeface="Arial"/>
                <a:cs typeface="Arial"/>
                <a:hlinkClick r:id="rId4"/>
              </a:rPr>
              <a:t>.na-mic.org</a:t>
            </a:r>
            <a:endParaRPr sz="1400" dirty="0">
              <a:solidFill>
                <a:prstClr val="black"/>
              </a:solidFill>
              <a:latin typeface="Arial"/>
              <a:cs typeface="Arial"/>
            </a:endParaRPr>
          </a:p>
        </p:txBody>
      </p:sp>
      <p:cxnSp>
        <p:nvCxnSpPr>
          <p:cNvPr id="7" name="Straight Connector 6"/>
          <p:cNvCxnSpPr/>
          <p:nvPr/>
        </p:nvCxnSpPr>
        <p:spPr>
          <a:xfrm>
            <a:off x="5125251" y="6189032"/>
            <a:ext cx="362850" cy="0"/>
          </a:xfrm>
          <a:prstGeom prst="line">
            <a:avLst/>
          </a:prstGeom>
          <a:ln w="102616">
            <a:solidFill>
              <a:srgbClr val="046CBE"/>
            </a:solidFill>
          </a:ln>
        </p:spPr>
        <p:style>
          <a:lnRef idx="2">
            <a:schemeClr val="dk1"/>
          </a:lnRef>
          <a:fillRef idx="0">
            <a:schemeClr val="dk1"/>
          </a:fillRef>
          <a:effectRef idx="1">
            <a:schemeClr val="dk1"/>
          </a:effectRef>
          <a:fontRef idx="minor">
            <a:schemeClr val="tx1"/>
          </a:fontRef>
        </p:style>
      </p:cxnSp>
      <p:sp>
        <p:nvSpPr>
          <p:cNvPr id="8" name="TextBox 7"/>
          <p:cNvSpPr txBox="1"/>
          <p:nvPr/>
        </p:nvSpPr>
        <p:spPr>
          <a:xfrm>
            <a:off x="5488101" y="6033232"/>
            <a:ext cx="1176900" cy="276999"/>
          </a:xfrm>
          <a:prstGeom prst="rect">
            <a:avLst/>
          </a:prstGeom>
          <a:noFill/>
        </p:spPr>
        <p:txBody>
          <a:bodyPr wrap="none" rtlCol="0">
            <a:spAutoFit/>
          </a:bodyPr>
          <a:lstStyle/>
          <a:p>
            <a:r>
              <a:rPr lang="en-US" sz="1200" dirty="0" smtClean="0">
                <a:solidFill>
                  <a:prstClr val="black"/>
                </a:solidFill>
                <a:latin typeface="Arial"/>
              </a:rPr>
              <a:t>MR detectable</a:t>
            </a:r>
            <a:endParaRPr lang="en-US" sz="1200" dirty="0">
              <a:solidFill>
                <a:prstClr val="black"/>
              </a:solidFill>
              <a:latin typeface="Arial"/>
            </a:endParaRPr>
          </a:p>
        </p:txBody>
      </p:sp>
      <p:cxnSp>
        <p:nvCxnSpPr>
          <p:cNvPr id="9" name="Straight Connector 8"/>
          <p:cNvCxnSpPr/>
          <p:nvPr/>
        </p:nvCxnSpPr>
        <p:spPr>
          <a:xfrm>
            <a:off x="5125251" y="6479931"/>
            <a:ext cx="362850" cy="0"/>
          </a:xfrm>
          <a:prstGeom prst="line">
            <a:avLst/>
          </a:prstGeom>
          <a:ln w="102616">
            <a:solidFill>
              <a:srgbClr val="FF0000"/>
            </a:solidFill>
          </a:ln>
        </p:spPr>
        <p:style>
          <a:lnRef idx="2">
            <a:schemeClr val="dk1"/>
          </a:lnRef>
          <a:fillRef idx="0">
            <a:schemeClr val="dk1"/>
          </a:fillRef>
          <a:effectRef idx="1">
            <a:schemeClr val="dk1"/>
          </a:effectRef>
          <a:fontRef idx="minor">
            <a:schemeClr val="tx1"/>
          </a:fontRef>
        </p:style>
      </p:cxnSp>
      <p:sp>
        <p:nvSpPr>
          <p:cNvPr id="10" name="TextBox 9"/>
          <p:cNvSpPr txBox="1"/>
          <p:nvPr/>
        </p:nvSpPr>
        <p:spPr>
          <a:xfrm>
            <a:off x="5488101" y="6324131"/>
            <a:ext cx="1428596" cy="276999"/>
          </a:xfrm>
          <a:prstGeom prst="rect">
            <a:avLst/>
          </a:prstGeom>
          <a:noFill/>
        </p:spPr>
        <p:txBody>
          <a:bodyPr wrap="none" rtlCol="0">
            <a:spAutoFit/>
          </a:bodyPr>
          <a:lstStyle/>
          <a:p>
            <a:r>
              <a:rPr lang="en-US" sz="1200" dirty="0" smtClean="0">
                <a:solidFill>
                  <a:prstClr val="black"/>
                </a:solidFill>
                <a:latin typeface="Arial"/>
              </a:rPr>
              <a:t>Clinical symptoms</a:t>
            </a:r>
            <a:endParaRPr lang="en-US" sz="1200" dirty="0">
              <a:solidFill>
                <a:prstClr val="black"/>
              </a:solidFill>
              <a:latin typeface="Arial"/>
            </a:endParaRPr>
          </a:p>
        </p:txBody>
      </p:sp>
    </p:spTree>
    <p:extLst>
      <p:ext uri="{BB962C8B-B14F-4D97-AF65-F5344CB8AC3E}">
        <p14:creationId xmlns:p14="http://schemas.microsoft.com/office/powerpoint/2010/main" val="405323712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
            <a:ext cx="9144000" cy="6858000"/>
          </a:xfrm>
          <a:custGeom>
            <a:avLst/>
            <a:gdLst/>
            <a:ahLst/>
            <a:cxnLst/>
            <a:rect l="l" t="t" r="r" b="b"/>
            <a:pathLst>
              <a:path w="9144000" h="6858000">
                <a:moveTo>
                  <a:pt x="0" y="0"/>
                </a:moveTo>
                <a:lnTo>
                  <a:pt x="9144000" y="0"/>
                </a:lnTo>
                <a:lnTo>
                  <a:pt x="9144000" y="6857998"/>
                </a:lnTo>
                <a:lnTo>
                  <a:pt x="0" y="6857998"/>
                </a:lnTo>
                <a:lnTo>
                  <a:pt x="0" y="0"/>
                </a:lnTo>
              </a:path>
            </a:pathLst>
          </a:custGeom>
          <a:solidFill>
            <a:srgbClr val="000000"/>
          </a:solidFill>
        </p:spPr>
        <p:txBody>
          <a:bodyPr wrap="square" lIns="0" tIns="0" rIns="0" bIns="0" rtlCol="0"/>
          <a:lstStyle/>
          <a:p>
            <a:endParaRPr>
              <a:solidFill>
                <a:prstClr val="black"/>
              </a:solidFill>
              <a:latin typeface="Arial"/>
            </a:endParaRPr>
          </a:p>
        </p:txBody>
      </p:sp>
      <p:sp>
        <p:nvSpPr>
          <p:cNvPr id="3" name="object 3"/>
          <p:cNvSpPr txBox="1"/>
          <p:nvPr/>
        </p:nvSpPr>
        <p:spPr>
          <a:xfrm>
            <a:off x="507365" y="140930"/>
            <a:ext cx="6122035" cy="406400"/>
          </a:xfrm>
          <a:prstGeom prst="rect">
            <a:avLst/>
          </a:prstGeom>
        </p:spPr>
        <p:txBody>
          <a:bodyPr vert="horz" wrap="square" lIns="0" tIns="0" rIns="0" bIns="0" rtlCol="0">
            <a:spAutoFit/>
          </a:bodyPr>
          <a:lstStyle/>
          <a:p>
            <a:pPr marL="12700"/>
            <a:r>
              <a:rPr sz="3200" b="1" dirty="0">
                <a:solidFill>
                  <a:srgbClr val="FFFF00"/>
                </a:solidFill>
                <a:latin typeface="Helvetica"/>
                <a:cs typeface="Helvetica"/>
              </a:rPr>
              <a:t>TRACK-HD</a:t>
            </a:r>
            <a:r>
              <a:rPr sz="3200" b="1" spc="-10" dirty="0">
                <a:solidFill>
                  <a:srgbClr val="FFFF00"/>
                </a:solidFill>
                <a:latin typeface="Helvetica"/>
                <a:cs typeface="Helvetica"/>
              </a:rPr>
              <a:t> </a:t>
            </a:r>
            <a:r>
              <a:rPr sz="3200" b="1" dirty="0">
                <a:solidFill>
                  <a:srgbClr val="FFFF00"/>
                </a:solidFill>
                <a:latin typeface="Helvetica"/>
                <a:cs typeface="Helvetica"/>
              </a:rPr>
              <a:t>Stage</a:t>
            </a:r>
            <a:r>
              <a:rPr sz="3200" b="1" spc="-5" dirty="0">
                <a:solidFill>
                  <a:srgbClr val="FFFF00"/>
                </a:solidFill>
                <a:latin typeface="Helvetica"/>
                <a:cs typeface="Helvetica"/>
              </a:rPr>
              <a:t> </a:t>
            </a:r>
            <a:r>
              <a:rPr sz="3200" b="1" dirty="0">
                <a:solidFill>
                  <a:srgbClr val="FFFF00"/>
                </a:solidFill>
                <a:latin typeface="Helvetica"/>
                <a:cs typeface="Helvetica"/>
              </a:rPr>
              <a:t>1</a:t>
            </a:r>
            <a:r>
              <a:rPr sz="3200" b="1" spc="-5" dirty="0">
                <a:solidFill>
                  <a:srgbClr val="FFFF00"/>
                </a:solidFill>
                <a:latin typeface="Helvetica"/>
                <a:cs typeface="Helvetica"/>
              </a:rPr>
              <a:t> H</a:t>
            </a:r>
            <a:r>
              <a:rPr sz="3200" b="1" dirty="0">
                <a:solidFill>
                  <a:srgbClr val="FFFF00"/>
                </a:solidFill>
                <a:latin typeface="Helvetica"/>
                <a:cs typeface="Helvetica"/>
              </a:rPr>
              <a:t>D </a:t>
            </a:r>
            <a:r>
              <a:rPr sz="3200" b="1" spc="-20" dirty="0">
                <a:solidFill>
                  <a:srgbClr val="FFFF00"/>
                </a:solidFill>
                <a:latin typeface="Helvetica"/>
                <a:cs typeface="Helvetica"/>
              </a:rPr>
              <a:t>Subject</a:t>
            </a:r>
            <a:r>
              <a:rPr sz="3200" b="1" spc="-185" dirty="0">
                <a:solidFill>
                  <a:srgbClr val="FFFB00"/>
                </a:solidFill>
                <a:latin typeface="Helvetica"/>
                <a:cs typeface="Helvetica"/>
              </a:rPr>
              <a:t>!</a:t>
            </a:r>
            <a:endParaRPr sz="3200">
              <a:solidFill>
                <a:prstClr val="black"/>
              </a:solidFill>
              <a:latin typeface="Helvetica"/>
              <a:cs typeface="Helvetica"/>
            </a:endParaRPr>
          </a:p>
        </p:txBody>
      </p:sp>
      <p:sp>
        <p:nvSpPr>
          <p:cNvPr id="4" name="object 4"/>
          <p:cNvSpPr/>
          <p:nvPr/>
        </p:nvSpPr>
        <p:spPr>
          <a:xfrm>
            <a:off x="820737" y="728662"/>
            <a:ext cx="7502525" cy="5400675"/>
          </a:xfrm>
          <a:prstGeom prst="rect">
            <a:avLst/>
          </a:prstGeom>
          <a:blipFill>
            <a:blip r:embed="rId3" cstate="print"/>
            <a:stretch>
              <a:fillRect/>
            </a:stretch>
          </a:blipFill>
        </p:spPr>
        <p:txBody>
          <a:bodyPr wrap="square" lIns="0" tIns="0" rIns="0" bIns="0" rtlCol="0"/>
          <a:lstStyle/>
          <a:p>
            <a:endParaRPr>
              <a:solidFill>
                <a:prstClr val="black"/>
              </a:solidFill>
              <a:latin typeface="Arial"/>
            </a:endParaRPr>
          </a:p>
        </p:txBody>
      </p:sp>
      <p:sp>
        <p:nvSpPr>
          <p:cNvPr id="5" name="object 5"/>
          <p:cNvSpPr txBox="1"/>
          <p:nvPr/>
        </p:nvSpPr>
        <p:spPr>
          <a:xfrm>
            <a:off x="222234" y="827152"/>
            <a:ext cx="1772285" cy="304800"/>
          </a:xfrm>
          <a:prstGeom prst="rect">
            <a:avLst/>
          </a:prstGeom>
        </p:spPr>
        <p:txBody>
          <a:bodyPr vert="horz" wrap="square" lIns="0" tIns="0" rIns="0" bIns="0" rtlCol="0">
            <a:spAutoFit/>
          </a:bodyPr>
          <a:lstStyle/>
          <a:p>
            <a:pPr marL="12700"/>
            <a:r>
              <a:rPr sz="2400" dirty="0">
                <a:solidFill>
                  <a:srgbClr val="FFFF00"/>
                </a:solidFill>
                <a:latin typeface="Calibri"/>
                <a:cs typeface="Calibri"/>
              </a:rPr>
              <a:t>Baseline Sca</a:t>
            </a:r>
            <a:r>
              <a:rPr sz="2400" spc="-5" dirty="0">
                <a:solidFill>
                  <a:srgbClr val="FFFF00"/>
                </a:solidFill>
                <a:latin typeface="Calibri"/>
                <a:cs typeface="Calibri"/>
              </a:rPr>
              <a:t>n</a:t>
            </a:r>
            <a:r>
              <a:rPr sz="2400" dirty="0">
                <a:solidFill>
                  <a:srgbClr val="FFFB00"/>
                </a:solidFill>
                <a:latin typeface="Calibri"/>
                <a:cs typeface="Calibri"/>
              </a:rPr>
              <a:t> </a:t>
            </a:r>
            <a:endParaRPr sz="2400">
              <a:solidFill>
                <a:prstClr val="black"/>
              </a:solidFill>
              <a:latin typeface="Calibri"/>
              <a:cs typeface="Calibri"/>
            </a:endParaRPr>
          </a:p>
        </p:txBody>
      </p:sp>
      <p:sp>
        <p:nvSpPr>
          <p:cNvPr id="6" name="TextBox 5"/>
          <p:cNvSpPr txBox="1"/>
          <p:nvPr/>
        </p:nvSpPr>
        <p:spPr>
          <a:xfrm>
            <a:off x="7496741" y="6477000"/>
            <a:ext cx="1382159" cy="246221"/>
          </a:xfrm>
          <a:prstGeom prst="rect">
            <a:avLst/>
          </a:prstGeom>
          <a:noFill/>
        </p:spPr>
        <p:txBody>
          <a:bodyPr wrap="none" rtlCol="0">
            <a:spAutoFit/>
          </a:bodyPr>
          <a:lstStyle/>
          <a:p>
            <a:r>
              <a:rPr lang="en-US" sz="1000" dirty="0" smtClean="0">
                <a:solidFill>
                  <a:prstClr val="white"/>
                </a:solidFill>
                <a:latin typeface="Arial"/>
              </a:rPr>
              <a:t>Courtesy H. Johnson</a:t>
            </a:r>
            <a:endParaRPr lang="en-US" sz="1000" dirty="0">
              <a:solidFill>
                <a:prstClr val="white"/>
              </a:solidFill>
              <a:latin typeface="Arial"/>
            </a:endParaRPr>
          </a:p>
        </p:txBody>
      </p:sp>
      <p:sp>
        <p:nvSpPr>
          <p:cNvPr id="8" name="object 3"/>
          <p:cNvSpPr txBox="1"/>
          <p:nvPr/>
        </p:nvSpPr>
        <p:spPr>
          <a:xfrm>
            <a:off x="0" y="6407323"/>
            <a:ext cx="6429033" cy="315898"/>
          </a:xfrm>
          <a:prstGeom prst="rect">
            <a:avLst/>
          </a:prstGeom>
        </p:spPr>
        <p:txBody>
          <a:bodyPr vert="horz" wrap="square" lIns="0" tIns="0" rIns="0" bIns="0" rtlCol="0">
            <a:spAutoFit/>
          </a:bodyPr>
          <a:lstStyle/>
          <a:p>
            <a:pPr marL="12700">
              <a:lnSpc>
                <a:spcPts val="2620"/>
              </a:lnSpc>
            </a:pPr>
            <a:r>
              <a:rPr sz="1400" spc="-5" dirty="0">
                <a:solidFill>
                  <a:srgbClr val="FFFFFF"/>
                </a:solidFill>
                <a:latin typeface="Arial"/>
                <a:cs typeface="Arial"/>
              </a:rPr>
              <a:t>NA-</a:t>
            </a:r>
            <a:r>
              <a:rPr sz="1400" spc="-5" dirty="0" smtClean="0">
                <a:solidFill>
                  <a:srgbClr val="FFFFFF"/>
                </a:solidFill>
                <a:latin typeface="Arial"/>
                <a:cs typeface="Arial"/>
              </a:rPr>
              <a:t>MIC</a:t>
            </a:r>
            <a:r>
              <a:rPr lang="en-US" sz="1400" dirty="0" smtClean="0">
                <a:solidFill>
                  <a:srgbClr val="FFFFFF"/>
                </a:solidFill>
                <a:latin typeface="Arial"/>
                <a:cs typeface="Arial"/>
              </a:rPr>
              <a:t>: </a:t>
            </a:r>
            <a:r>
              <a:rPr sz="1400" spc="-5" dirty="0" smtClean="0">
                <a:solidFill>
                  <a:srgbClr val="FFFFFF"/>
                </a:solidFill>
                <a:latin typeface="Arial"/>
                <a:cs typeface="Arial"/>
              </a:rPr>
              <a:t>Nationa</a:t>
            </a:r>
            <a:r>
              <a:rPr sz="1400" dirty="0" smtClean="0">
                <a:solidFill>
                  <a:srgbClr val="FFFFFF"/>
                </a:solidFill>
                <a:latin typeface="Arial"/>
                <a:cs typeface="Arial"/>
              </a:rPr>
              <a:t>l</a:t>
            </a:r>
            <a:r>
              <a:rPr sz="1400" spc="-80" dirty="0" smtClean="0">
                <a:solidFill>
                  <a:srgbClr val="FFFFFF"/>
                </a:solidFill>
                <a:latin typeface="Arial"/>
                <a:cs typeface="Arial"/>
              </a:rPr>
              <a:t> </a:t>
            </a:r>
            <a:r>
              <a:rPr sz="1400" dirty="0">
                <a:solidFill>
                  <a:srgbClr val="FFFFFF"/>
                </a:solidFill>
                <a:latin typeface="Arial"/>
                <a:cs typeface="Arial"/>
              </a:rPr>
              <a:t>Alliance</a:t>
            </a:r>
            <a:r>
              <a:rPr sz="1400" spc="-5" dirty="0">
                <a:solidFill>
                  <a:srgbClr val="FFFFFF"/>
                </a:solidFill>
                <a:latin typeface="Arial"/>
                <a:cs typeface="Arial"/>
              </a:rPr>
              <a:t> </a:t>
            </a:r>
            <a:r>
              <a:rPr sz="1400" spc="-10" dirty="0">
                <a:solidFill>
                  <a:srgbClr val="FFFFFF"/>
                </a:solidFill>
                <a:latin typeface="Arial"/>
                <a:cs typeface="Arial"/>
              </a:rPr>
              <a:t>for</a:t>
            </a:r>
            <a:r>
              <a:rPr sz="1400" spc="-5" dirty="0">
                <a:solidFill>
                  <a:srgbClr val="FFFFFF"/>
                </a:solidFill>
                <a:latin typeface="Arial"/>
                <a:cs typeface="Arial"/>
              </a:rPr>
              <a:t> </a:t>
            </a:r>
            <a:r>
              <a:rPr sz="1400" dirty="0">
                <a:solidFill>
                  <a:srgbClr val="FFFFFF"/>
                </a:solidFill>
                <a:latin typeface="Arial"/>
                <a:cs typeface="Arial"/>
              </a:rPr>
              <a:t>Medical</a:t>
            </a:r>
            <a:r>
              <a:rPr sz="1400" spc="-5" dirty="0">
                <a:solidFill>
                  <a:srgbClr val="FFFFFF"/>
                </a:solidFill>
                <a:latin typeface="Arial"/>
                <a:cs typeface="Arial"/>
              </a:rPr>
              <a:t> </a:t>
            </a:r>
            <a:r>
              <a:rPr sz="1400" dirty="0">
                <a:solidFill>
                  <a:srgbClr val="FFFFFF"/>
                </a:solidFill>
                <a:latin typeface="Arial"/>
                <a:cs typeface="Arial"/>
              </a:rPr>
              <a:t>Image</a:t>
            </a:r>
            <a:r>
              <a:rPr sz="1400" spc="-5" dirty="0">
                <a:solidFill>
                  <a:srgbClr val="FFFFFF"/>
                </a:solidFill>
                <a:latin typeface="Arial"/>
                <a:cs typeface="Arial"/>
              </a:rPr>
              <a:t> Computing </a:t>
            </a:r>
            <a:r>
              <a:rPr sz="1400" spc="-15" dirty="0">
                <a:solidFill>
                  <a:srgbClr val="FFFFFF"/>
                </a:solidFill>
                <a:latin typeface="Arial"/>
                <a:cs typeface="Arial"/>
                <a:hlinkClick r:id="rId4"/>
              </a:rPr>
              <a:t>http://w</a:t>
            </a:r>
            <a:r>
              <a:rPr sz="1400" spc="-20" dirty="0">
                <a:solidFill>
                  <a:srgbClr val="FFFFFF"/>
                </a:solidFill>
                <a:latin typeface="Arial"/>
                <a:cs typeface="Arial"/>
                <a:hlinkClick r:id="rId4"/>
              </a:rPr>
              <a:t>w</a:t>
            </a:r>
            <a:r>
              <a:rPr sz="1400" spc="-120" dirty="0">
                <a:solidFill>
                  <a:srgbClr val="FFFFFF"/>
                </a:solidFill>
                <a:latin typeface="Arial"/>
                <a:cs typeface="Arial"/>
                <a:hlinkClick r:id="rId4"/>
              </a:rPr>
              <a:t>w</a:t>
            </a:r>
            <a:r>
              <a:rPr sz="1400" dirty="0">
                <a:solidFill>
                  <a:srgbClr val="FFFFFF"/>
                </a:solidFill>
                <a:latin typeface="Arial"/>
                <a:cs typeface="Arial"/>
                <a:hlinkClick r:id="rId4"/>
              </a:rPr>
              <a:t>.na-mic.org</a:t>
            </a:r>
            <a:endParaRPr sz="1400" dirty="0">
              <a:solidFill>
                <a:srgbClr val="FFFFFF"/>
              </a:solidFill>
              <a:latin typeface="Arial"/>
              <a:cs typeface="Arial"/>
            </a:endParaRPr>
          </a:p>
        </p:txBody>
      </p:sp>
    </p:spTree>
    <p:extLst>
      <p:ext uri="{BB962C8B-B14F-4D97-AF65-F5344CB8AC3E}">
        <p14:creationId xmlns:p14="http://schemas.microsoft.com/office/powerpoint/2010/main" val="314311323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
            <a:ext cx="9144000" cy="6858000"/>
          </a:xfrm>
          <a:custGeom>
            <a:avLst/>
            <a:gdLst/>
            <a:ahLst/>
            <a:cxnLst/>
            <a:rect l="l" t="t" r="r" b="b"/>
            <a:pathLst>
              <a:path w="9144000" h="6858000">
                <a:moveTo>
                  <a:pt x="0" y="0"/>
                </a:moveTo>
                <a:lnTo>
                  <a:pt x="9144000" y="0"/>
                </a:lnTo>
                <a:lnTo>
                  <a:pt x="9144000" y="6857998"/>
                </a:lnTo>
                <a:lnTo>
                  <a:pt x="0" y="6857998"/>
                </a:lnTo>
                <a:lnTo>
                  <a:pt x="0" y="0"/>
                </a:lnTo>
              </a:path>
            </a:pathLst>
          </a:custGeom>
          <a:solidFill>
            <a:srgbClr val="000000"/>
          </a:solidFill>
        </p:spPr>
        <p:txBody>
          <a:bodyPr wrap="square" lIns="0" tIns="0" rIns="0" bIns="0" rtlCol="0"/>
          <a:lstStyle/>
          <a:p>
            <a:endParaRPr>
              <a:solidFill>
                <a:prstClr val="black"/>
              </a:solidFill>
              <a:latin typeface="Arial"/>
            </a:endParaRPr>
          </a:p>
        </p:txBody>
      </p:sp>
      <p:sp>
        <p:nvSpPr>
          <p:cNvPr id="3" name="object 3"/>
          <p:cNvSpPr txBox="1"/>
          <p:nvPr/>
        </p:nvSpPr>
        <p:spPr>
          <a:xfrm>
            <a:off x="507365" y="140930"/>
            <a:ext cx="6122035" cy="406400"/>
          </a:xfrm>
          <a:prstGeom prst="rect">
            <a:avLst/>
          </a:prstGeom>
        </p:spPr>
        <p:txBody>
          <a:bodyPr vert="horz" wrap="square" lIns="0" tIns="0" rIns="0" bIns="0" rtlCol="0">
            <a:spAutoFit/>
          </a:bodyPr>
          <a:lstStyle/>
          <a:p>
            <a:pPr marL="12700"/>
            <a:r>
              <a:rPr sz="3200" b="1" dirty="0">
                <a:solidFill>
                  <a:srgbClr val="FFFF00"/>
                </a:solidFill>
                <a:latin typeface="Helvetica"/>
                <a:cs typeface="Helvetica"/>
              </a:rPr>
              <a:t>TRACK-HD</a:t>
            </a:r>
            <a:r>
              <a:rPr sz="3200" b="1" spc="-10" dirty="0">
                <a:solidFill>
                  <a:srgbClr val="FFFF00"/>
                </a:solidFill>
                <a:latin typeface="Helvetica"/>
                <a:cs typeface="Helvetica"/>
              </a:rPr>
              <a:t> </a:t>
            </a:r>
            <a:r>
              <a:rPr sz="3200" b="1" dirty="0">
                <a:solidFill>
                  <a:srgbClr val="FFFF00"/>
                </a:solidFill>
                <a:latin typeface="Helvetica"/>
                <a:cs typeface="Helvetica"/>
              </a:rPr>
              <a:t>Stage</a:t>
            </a:r>
            <a:r>
              <a:rPr sz="3200" b="1" spc="-5" dirty="0">
                <a:solidFill>
                  <a:srgbClr val="FFFF00"/>
                </a:solidFill>
                <a:latin typeface="Helvetica"/>
                <a:cs typeface="Helvetica"/>
              </a:rPr>
              <a:t> </a:t>
            </a:r>
            <a:r>
              <a:rPr sz="3200" b="1" dirty="0">
                <a:solidFill>
                  <a:srgbClr val="FFFF00"/>
                </a:solidFill>
                <a:latin typeface="Helvetica"/>
                <a:cs typeface="Helvetica"/>
              </a:rPr>
              <a:t>1</a:t>
            </a:r>
            <a:r>
              <a:rPr sz="3200" b="1" spc="-5" dirty="0">
                <a:solidFill>
                  <a:srgbClr val="FFFF00"/>
                </a:solidFill>
                <a:latin typeface="Helvetica"/>
                <a:cs typeface="Helvetica"/>
              </a:rPr>
              <a:t> H</a:t>
            </a:r>
            <a:r>
              <a:rPr sz="3200" b="1" dirty="0">
                <a:solidFill>
                  <a:srgbClr val="FFFF00"/>
                </a:solidFill>
                <a:latin typeface="Helvetica"/>
                <a:cs typeface="Helvetica"/>
              </a:rPr>
              <a:t>D </a:t>
            </a:r>
            <a:r>
              <a:rPr sz="3200" b="1" spc="-20" dirty="0">
                <a:solidFill>
                  <a:srgbClr val="FFFF00"/>
                </a:solidFill>
                <a:latin typeface="Helvetica"/>
                <a:cs typeface="Helvetica"/>
              </a:rPr>
              <a:t>Subject</a:t>
            </a:r>
            <a:r>
              <a:rPr sz="3200" b="1" spc="-185" dirty="0">
                <a:solidFill>
                  <a:srgbClr val="FFFB00"/>
                </a:solidFill>
                <a:latin typeface="Helvetica"/>
                <a:cs typeface="Helvetica"/>
              </a:rPr>
              <a:t>!</a:t>
            </a:r>
            <a:endParaRPr sz="3200">
              <a:solidFill>
                <a:prstClr val="black"/>
              </a:solidFill>
              <a:latin typeface="Helvetica"/>
              <a:cs typeface="Helvetica"/>
            </a:endParaRPr>
          </a:p>
        </p:txBody>
      </p:sp>
      <p:sp>
        <p:nvSpPr>
          <p:cNvPr id="4" name="object 4"/>
          <p:cNvSpPr/>
          <p:nvPr/>
        </p:nvSpPr>
        <p:spPr>
          <a:xfrm>
            <a:off x="820737" y="728662"/>
            <a:ext cx="7502525" cy="5400675"/>
          </a:xfrm>
          <a:prstGeom prst="rect">
            <a:avLst/>
          </a:prstGeom>
          <a:blipFill>
            <a:blip r:embed="rId3" cstate="print"/>
            <a:stretch>
              <a:fillRect/>
            </a:stretch>
          </a:blipFill>
        </p:spPr>
        <p:txBody>
          <a:bodyPr wrap="square" lIns="0" tIns="0" rIns="0" bIns="0" rtlCol="0"/>
          <a:lstStyle/>
          <a:p>
            <a:endParaRPr>
              <a:solidFill>
                <a:prstClr val="black"/>
              </a:solidFill>
              <a:latin typeface="Arial"/>
            </a:endParaRPr>
          </a:p>
        </p:txBody>
      </p:sp>
      <p:sp>
        <p:nvSpPr>
          <p:cNvPr id="5" name="object 5"/>
          <p:cNvSpPr txBox="1"/>
          <p:nvPr/>
        </p:nvSpPr>
        <p:spPr>
          <a:xfrm>
            <a:off x="351492" y="827152"/>
            <a:ext cx="1445260" cy="304800"/>
          </a:xfrm>
          <a:prstGeom prst="rect">
            <a:avLst/>
          </a:prstGeom>
        </p:spPr>
        <p:txBody>
          <a:bodyPr vert="horz" wrap="square" lIns="0" tIns="0" rIns="0" bIns="0" rtlCol="0">
            <a:spAutoFit/>
          </a:bodyPr>
          <a:lstStyle/>
          <a:p>
            <a:pPr marL="12700"/>
            <a:r>
              <a:rPr sz="2400" spc="-20" dirty="0">
                <a:solidFill>
                  <a:srgbClr val="FFFF00"/>
                </a:solidFill>
                <a:latin typeface="Calibri"/>
                <a:cs typeface="Calibri"/>
              </a:rPr>
              <a:t>Yea</a:t>
            </a:r>
            <a:r>
              <a:rPr sz="2400" spc="-10" dirty="0">
                <a:solidFill>
                  <a:srgbClr val="FFFF00"/>
                </a:solidFill>
                <a:latin typeface="Calibri"/>
                <a:cs typeface="Calibri"/>
              </a:rPr>
              <a:t>r</a:t>
            </a:r>
            <a:r>
              <a:rPr sz="2400" spc="5" dirty="0">
                <a:solidFill>
                  <a:srgbClr val="FFFF00"/>
                </a:solidFill>
                <a:latin typeface="Calibri"/>
                <a:cs typeface="Calibri"/>
              </a:rPr>
              <a:t> </a:t>
            </a:r>
            <a:r>
              <a:rPr sz="2400" spc="-15" dirty="0">
                <a:solidFill>
                  <a:srgbClr val="FFFF00"/>
                </a:solidFill>
                <a:latin typeface="Calibri"/>
                <a:cs typeface="Calibri"/>
              </a:rPr>
              <a:t>1</a:t>
            </a:r>
            <a:r>
              <a:rPr sz="2400" dirty="0">
                <a:solidFill>
                  <a:srgbClr val="FFFF00"/>
                </a:solidFill>
                <a:latin typeface="Calibri"/>
                <a:cs typeface="Calibri"/>
              </a:rPr>
              <a:t> </a:t>
            </a:r>
            <a:r>
              <a:rPr sz="2400" spc="-5" dirty="0">
                <a:solidFill>
                  <a:srgbClr val="FFFF00"/>
                </a:solidFill>
                <a:latin typeface="Calibri"/>
                <a:cs typeface="Calibri"/>
              </a:rPr>
              <a:t>Scan</a:t>
            </a:r>
            <a:endParaRPr sz="2400">
              <a:solidFill>
                <a:prstClr val="black"/>
              </a:solidFill>
              <a:latin typeface="Calibri"/>
              <a:cs typeface="Calibri"/>
            </a:endParaRPr>
          </a:p>
        </p:txBody>
      </p:sp>
      <p:sp>
        <p:nvSpPr>
          <p:cNvPr id="6" name="TextBox 5"/>
          <p:cNvSpPr txBox="1"/>
          <p:nvPr/>
        </p:nvSpPr>
        <p:spPr>
          <a:xfrm>
            <a:off x="7496741" y="6477000"/>
            <a:ext cx="1382159" cy="246221"/>
          </a:xfrm>
          <a:prstGeom prst="rect">
            <a:avLst/>
          </a:prstGeom>
          <a:noFill/>
        </p:spPr>
        <p:txBody>
          <a:bodyPr wrap="none" rtlCol="0">
            <a:spAutoFit/>
          </a:bodyPr>
          <a:lstStyle/>
          <a:p>
            <a:r>
              <a:rPr lang="en-US" sz="1000" dirty="0" smtClean="0">
                <a:solidFill>
                  <a:srgbClr val="FFFFFF"/>
                </a:solidFill>
                <a:latin typeface="Arial"/>
              </a:rPr>
              <a:t>Courtesy H. Johnson</a:t>
            </a:r>
            <a:endParaRPr lang="en-US" sz="1000" dirty="0">
              <a:solidFill>
                <a:srgbClr val="FFFFFF"/>
              </a:solidFill>
              <a:latin typeface="Arial"/>
            </a:endParaRPr>
          </a:p>
        </p:txBody>
      </p:sp>
      <p:sp>
        <p:nvSpPr>
          <p:cNvPr id="7" name="object 3"/>
          <p:cNvSpPr txBox="1"/>
          <p:nvPr/>
        </p:nvSpPr>
        <p:spPr>
          <a:xfrm>
            <a:off x="0" y="6407323"/>
            <a:ext cx="6429033" cy="315898"/>
          </a:xfrm>
          <a:prstGeom prst="rect">
            <a:avLst/>
          </a:prstGeom>
        </p:spPr>
        <p:txBody>
          <a:bodyPr vert="horz" wrap="square" lIns="0" tIns="0" rIns="0" bIns="0" rtlCol="0">
            <a:spAutoFit/>
          </a:bodyPr>
          <a:lstStyle/>
          <a:p>
            <a:pPr marL="12700">
              <a:lnSpc>
                <a:spcPts val="2620"/>
              </a:lnSpc>
            </a:pPr>
            <a:r>
              <a:rPr sz="1400" spc="-5" dirty="0">
                <a:solidFill>
                  <a:srgbClr val="FFFFFF"/>
                </a:solidFill>
                <a:latin typeface="Arial"/>
                <a:cs typeface="Arial"/>
              </a:rPr>
              <a:t>NA-</a:t>
            </a:r>
            <a:r>
              <a:rPr sz="1400" spc="-5" dirty="0" smtClean="0">
                <a:solidFill>
                  <a:srgbClr val="FFFFFF"/>
                </a:solidFill>
                <a:latin typeface="Arial"/>
                <a:cs typeface="Arial"/>
              </a:rPr>
              <a:t>MIC</a:t>
            </a:r>
            <a:r>
              <a:rPr lang="en-US" sz="1400" dirty="0" smtClean="0">
                <a:solidFill>
                  <a:srgbClr val="FFFFFF"/>
                </a:solidFill>
                <a:latin typeface="Arial"/>
                <a:cs typeface="Arial"/>
              </a:rPr>
              <a:t>: </a:t>
            </a:r>
            <a:r>
              <a:rPr sz="1400" spc="-5" dirty="0" smtClean="0">
                <a:solidFill>
                  <a:srgbClr val="FFFFFF"/>
                </a:solidFill>
                <a:latin typeface="Arial"/>
                <a:cs typeface="Arial"/>
              </a:rPr>
              <a:t>Nationa</a:t>
            </a:r>
            <a:r>
              <a:rPr sz="1400" dirty="0" smtClean="0">
                <a:solidFill>
                  <a:srgbClr val="FFFFFF"/>
                </a:solidFill>
                <a:latin typeface="Arial"/>
                <a:cs typeface="Arial"/>
              </a:rPr>
              <a:t>l</a:t>
            </a:r>
            <a:r>
              <a:rPr sz="1400" spc="-80" dirty="0" smtClean="0">
                <a:solidFill>
                  <a:srgbClr val="FFFFFF"/>
                </a:solidFill>
                <a:latin typeface="Arial"/>
                <a:cs typeface="Arial"/>
              </a:rPr>
              <a:t> </a:t>
            </a:r>
            <a:r>
              <a:rPr sz="1400" dirty="0">
                <a:solidFill>
                  <a:srgbClr val="FFFFFF"/>
                </a:solidFill>
                <a:latin typeface="Arial"/>
                <a:cs typeface="Arial"/>
              </a:rPr>
              <a:t>Alliance</a:t>
            </a:r>
            <a:r>
              <a:rPr sz="1400" spc="-5" dirty="0">
                <a:solidFill>
                  <a:srgbClr val="FFFFFF"/>
                </a:solidFill>
                <a:latin typeface="Arial"/>
                <a:cs typeface="Arial"/>
              </a:rPr>
              <a:t> </a:t>
            </a:r>
            <a:r>
              <a:rPr sz="1400" spc="-10" dirty="0">
                <a:solidFill>
                  <a:srgbClr val="FFFFFF"/>
                </a:solidFill>
                <a:latin typeface="Arial"/>
                <a:cs typeface="Arial"/>
              </a:rPr>
              <a:t>for</a:t>
            </a:r>
            <a:r>
              <a:rPr sz="1400" spc="-5" dirty="0">
                <a:solidFill>
                  <a:srgbClr val="FFFFFF"/>
                </a:solidFill>
                <a:latin typeface="Arial"/>
                <a:cs typeface="Arial"/>
              </a:rPr>
              <a:t> </a:t>
            </a:r>
            <a:r>
              <a:rPr sz="1400" dirty="0">
                <a:solidFill>
                  <a:srgbClr val="FFFFFF"/>
                </a:solidFill>
                <a:latin typeface="Arial"/>
                <a:cs typeface="Arial"/>
              </a:rPr>
              <a:t>Medical</a:t>
            </a:r>
            <a:r>
              <a:rPr sz="1400" spc="-5" dirty="0">
                <a:solidFill>
                  <a:srgbClr val="FFFFFF"/>
                </a:solidFill>
                <a:latin typeface="Arial"/>
                <a:cs typeface="Arial"/>
              </a:rPr>
              <a:t> </a:t>
            </a:r>
            <a:r>
              <a:rPr sz="1400" dirty="0">
                <a:solidFill>
                  <a:srgbClr val="FFFFFF"/>
                </a:solidFill>
                <a:latin typeface="Arial"/>
                <a:cs typeface="Arial"/>
              </a:rPr>
              <a:t>Image</a:t>
            </a:r>
            <a:r>
              <a:rPr sz="1400" spc="-5" dirty="0">
                <a:solidFill>
                  <a:srgbClr val="FFFFFF"/>
                </a:solidFill>
                <a:latin typeface="Arial"/>
                <a:cs typeface="Arial"/>
              </a:rPr>
              <a:t> Computing </a:t>
            </a:r>
            <a:r>
              <a:rPr sz="1400" spc="-15" dirty="0">
                <a:solidFill>
                  <a:srgbClr val="FFFFFF"/>
                </a:solidFill>
                <a:latin typeface="Arial"/>
                <a:cs typeface="Arial"/>
                <a:hlinkClick r:id="rId4"/>
              </a:rPr>
              <a:t>http://w</a:t>
            </a:r>
            <a:r>
              <a:rPr sz="1400" spc="-20" dirty="0">
                <a:solidFill>
                  <a:srgbClr val="FFFFFF"/>
                </a:solidFill>
                <a:latin typeface="Arial"/>
                <a:cs typeface="Arial"/>
                <a:hlinkClick r:id="rId4"/>
              </a:rPr>
              <a:t>w</a:t>
            </a:r>
            <a:r>
              <a:rPr sz="1400" spc="-120" dirty="0">
                <a:solidFill>
                  <a:srgbClr val="FFFFFF"/>
                </a:solidFill>
                <a:latin typeface="Arial"/>
                <a:cs typeface="Arial"/>
                <a:hlinkClick r:id="rId4"/>
              </a:rPr>
              <a:t>w</a:t>
            </a:r>
            <a:r>
              <a:rPr sz="1400" dirty="0">
                <a:solidFill>
                  <a:srgbClr val="FFFFFF"/>
                </a:solidFill>
                <a:latin typeface="Arial"/>
                <a:cs typeface="Arial"/>
                <a:hlinkClick r:id="rId4"/>
              </a:rPr>
              <a:t>.na-mic.org</a:t>
            </a:r>
            <a:endParaRPr sz="1400" dirty="0">
              <a:solidFill>
                <a:srgbClr val="FFFFFF"/>
              </a:solidFill>
              <a:latin typeface="Arial"/>
              <a:cs typeface="Arial"/>
            </a:endParaRPr>
          </a:p>
        </p:txBody>
      </p:sp>
    </p:spTree>
    <p:extLst>
      <p:ext uri="{BB962C8B-B14F-4D97-AF65-F5344CB8AC3E}">
        <p14:creationId xmlns:p14="http://schemas.microsoft.com/office/powerpoint/2010/main" val="373352481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4294967295"/>
          </p:nvPr>
        </p:nvSpPr>
        <p:spPr>
          <a:xfrm>
            <a:off x="0" y="1176338"/>
            <a:ext cx="8229600" cy="990600"/>
          </a:xfrm>
        </p:spPr>
        <p:txBody>
          <a:bodyPr/>
          <a:lstStyle/>
          <a:p>
            <a:r>
              <a:rPr lang="en-US" spc="-25" dirty="0"/>
              <a:t>Specific</a:t>
            </a:r>
            <a:r>
              <a:rPr lang="en-US" spc="-5" dirty="0"/>
              <a:t> Aims</a:t>
            </a:r>
            <a:endParaRPr lang="en-US" dirty="0"/>
          </a:p>
        </p:txBody>
      </p:sp>
      <p:sp>
        <p:nvSpPr>
          <p:cNvPr id="7" name="Content Placeholder 6"/>
          <p:cNvSpPr>
            <a:spLocks noGrp="1"/>
          </p:cNvSpPr>
          <p:nvPr>
            <p:ph idx="4294967295"/>
          </p:nvPr>
        </p:nvSpPr>
        <p:spPr>
          <a:xfrm>
            <a:off x="0" y="2330450"/>
            <a:ext cx="8229600" cy="4146550"/>
          </a:xfrm>
        </p:spPr>
        <p:txBody>
          <a:bodyPr>
            <a:normAutofit/>
          </a:bodyPr>
          <a:lstStyle/>
          <a:p>
            <a:pPr marL="355600" marR="434340" indent="-343535">
              <a:spcBef>
                <a:spcPts val="600"/>
              </a:spcBef>
            </a:pPr>
            <a:r>
              <a:rPr lang="en-US" sz="2800" b="1" dirty="0" smtClean="0">
                <a:cs typeface="Arial"/>
              </a:rPr>
              <a:t>Perform </a:t>
            </a:r>
            <a:r>
              <a:rPr lang="en-US" sz="2800" b="1" dirty="0">
                <a:cs typeface="Arial"/>
              </a:rPr>
              <a:t>individualized longitudinal shape </a:t>
            </a:r>
            <a:r>
              <a:rPr lang="en-US" sz="2800" b="1" dirty="0" smtClean="0">
                <a:cs typeface="Arial"/>
              </a:rPr>
              <a:t>change quantification </a:t>
            </a:r>
            <a:r>
              <a:rPr lang="en-US" sz="2800" b="1" dirty="0">
                <a:cs typeface="Arial"/>
              </a:rPr>
              <a:t>from multi-modal </a:t>
            </a:r>
            <a:r>
              <a:rPr lang="en-US" sz="2800" b="1" dirty="0" smtClean="0">
                <a:cs typeface="Arial"/>
              </a:rPr>
              <a:t>data.</a:t>
            </a:r>
          </a:p>
          <a:p>
            <a:pPr marL="355600" marR="434340" indent="-343535">
              <a:spcBef>
                <a:spcPts val="600"/>
              </a:spcBef>
            </a:pPr>
            <a:r>
              <a:rPr lang="en-US" sz="2800" dirty="0" smtClean="0">
                <a:cs typeface="Arial"/>
              </a:rPr>
              <a:t>Complete </a:t>
            </a:r>
            <a:r>
              <a:rPr lang="en-US" sz="2800" dirty="0">
                <a:cs typeface="Arial"/>
              </a:rPr>
              <a:t>full brain Diffusion Tensor Imaging </a:t>
            </a:r>
            <a:r>
              <a:rPr lang="en-US" sz="2800" dirty="0" err="1">
                <a:cs typeface="Arial"/>
              </a:rPr>
              <a:t>tractography</a:t>
            </a:r>
            <a:r>
              <a:rPr lang="en-US" sz="2800" dirty="0">
                <a:cs typeface="Arial"/>
              </a:rPr>
              <a:t> </a:t>
            </a:r>
            <a:r>
              <a:rPr lang="en-US" sz="2800" dirty="0" smtClean="0">
                <a:cs typeface="Arial"/>
              </a:rPr>
              <a:t>analysis.</a:t>
            </a:r>
          </a:p>
        </p:txBody>
      </p:sp>
      <p:sp>
        <p:nvSpPr>
          <p:cNvPr id="5" name="TextBox 4"/>
          <p:cNvSpPr txBox="1"/>
          <p:nvPr/>
        </p:nvSpPr>
        <p:spPr>
          <a:xfrm>
            <a:off x="7496741" y="6458186"/>
            <a:ext cx="1382159" cy="246221"/>
          </a:xfrm>
          <a:prstGeom prst="rect">
            <a:avLst/>
          </a:prstGeom>
          <a:noFill/>
        </p:spPr>
        <p:txBody>
          <a:bodyPr wrap="none" rtlCol="0">
            <a:spAutoFit/>
          </a:bodyPr>
          <a:lstStyle/>
          <a:p>
            <a:r>
              <a:rPr lang="en-US" sz="1000" dirty="0" smtClean="0">
                <a:solidFill>
                  <a:prstClr val="black"/>
                </a:solidFill>
                <a:latin typeface="Arial"/>
              </a:rPr>
              <a:t>Courtesy H. Johnson</a:t>
            </a:r>
            <a:endParaRPr lang="en-US" sz="1000" dirty="0">
              <a:solidFill>
                <a:prstClr val="black"/>
              </a:solidFill>
              <a:latin typeface="Arial"/>
            </a:endParaRPr>
          </a:p>
        </p:txBody>
      </p:sp>
      <p:sp>
        <p:nvSpPr>
          <p:cNvPr id="6" name="object 3"/>
          <p:cNvSpPr txBox="1"/>
          <p:nvPr/>
        </p:nvSpPr>
        <p:spPr>
          <a:xfrm>
            <a:off x="2714967" y="0"/>
            <a:ext cx="6429033" cy="315898"/>
          </a:xfrm>
          <a:prstGeom prst="rect">
            <a:avLst/>
          </a:prstGeom>
        </p:spPr>
        <p:txBody>
          <a:bodyPr vert="horz" wrap="square" lIns="0" tIns="0" rIns="0" bIns="0" rtlCol="0">
            <a:spAutoFit/>
          </a:bodyPr>
          <a:lstStyle/>
          <a:p>
            <a:pPr marL="12700">
              <a:lnSpc>
                <a:spcPts val="2620"/>
              </a:lnSpc>
            </a:pPr>
            <a:r>
              <a:rPr sz="1400" spc="-5" dirty="0">
                <a:solidFill>
                  <a:prstClr val="black"/>
                </a:solidFill>
                <a:latin typeface="Arial"/>
                <a:cs typeface="Arial"/>
              </a:rPr>
              <a:t>NA-</a:t>
            </a:r>
            <a:r>
              <a:rPr sz="1400" spc="-5" dirty="0" smtClean="0">
                <a:solidFill>
                  <a:prstClr val="black"/>
                </a:solidFill>
                <a:latin typeface="Arial"/>
                <a:cs typeface="Arial"/>
              </a:rPr>
              <a:t>MIC</a:t>
            </a:r>
            <a:r>
              <a:rPr lang="en-US" sz="1400" dirty="0" smtClean="0">
                <a:solidFill>
                  <a:prstClr val="black"/>
                </a:solidFill>
                <a:latin typeface="Arial"/>
                <a:cs typeface="Arial"/>
              </a:rPr>
              <a:t>: </a:t>
            </a:r>
            <a:r>
              <a:rPr sz="1400" spc="-5" dirty="0" smtClean="0">
                <a:solidFill>
                  <a:prstClr val="black"/>
                </a:solidFill>
                <a:latin typeface="Arial"/>
                <a:cs typeface="Arial"/>
              </a:rPr>
              <a:t>Nationa</a:t>
            </a:r>
            <a:r>
              <a:rPr sz="1400" dirty="0" smtClean="0">
                <a:solidFill>
                  <a:prstClr val="black"/>
                </a:solidFill>
                <a:latin typeface="Arial"/>
                <a:cs typeface="Arial"/>
              </a:rPr>
              <a:t>l</a:t>
            </a:r>
            <a:r>
              <a:rPr sz="1400" spc="-80" dirty="0" smtClean="0">
                <a:solidFill>
                  <a:prstClr val="black"/>
                </a:solidFill>
                <a:latin typeface="Arial"/>
                <a:cs typeface="Arial"/>
              </a:rPr>
              <a:t> </a:t>
            </a:r>
            <a:r>
              <a:rPr sz="1400" dirty="0">
                <a:solidFill>
                  <a:prstClr val="black"/>
                </a:solidFill>
                <a:latin typeface="Arial"/>
                <a:cs typeface="Arial"/>
              </a:rPr>
              <a:t>Alliance</a:t>
            </a:r>
            <a:r>
              <a:rPr sz="1400" spc="-5" dirty="0">
                <a:solidFill>
                  <a:prstClr val="black"/>
                </a:solidFill>
                <a:latin typeface="Arial"/>
                <a:cs typeface="Arial"/>
              </a:rPr>
              <a:t> </a:t>
            </a:r>
            <a:r>
              <a:rPr sz="1400" spc="-10" dirty="0">
                <a:solidFill>
                  <a:prstClr val="black"/>
                </a:solidFill>
                <a:latin typeface="Arial"/>
                <a:cs typeface="Arial"/>
              </a:rPr>
              <a:t>for</a:t>
            </a:r>
            <a:r>
              <a:rPr sz="1400" spc="-5" dirty="0">
                <a:solidFill>
                  <a:prstClr val="black"/>
                </a:solidFill>
                <a:latin typeface="Arial"/>
                <a:cs typeface="Arial"/>
              </a:rPr>
              <a:t> </a:t>
            </a:r>
            <a:r>
              <a:rPr sz="1400" dirty="0">
                <a:solidFill>
                  <a:prstClr val="black"/>
                </a:solidFill>
                <a:latin typeface="Arial"/>
                <a:cs typeface="Arial"/>
              </a:rPr>
              <a:t>Medical</a:t>
            </a:r>
            <a:r>
              <a:rPr sz="1400" spc="-5" dirty="0">
                <a:solidFill>
                  <a:prstClr val="black"/>
                </a:solidFill>
                <a:latin typeface="Arial"/>
                <a:cs typeface="Arial"/>
              </a:rPr>
              <a:t> </a:t>
            </a:r>
            <a:r>
              <a:rPr sz="1400" dirty="0">
                <a:solidFill>
                  <a:prstClr val="black"/>
                </a:solidFill>
                <a:latin typeface="Arial"/>
                <a:cs typeface="Arial"/>
              </a:rPr>
              <a:t>Image</a:t>
            </a:r>
            <a:r>
              <a:rPr sz="1400" spc="-5" dirty="0">
                <a:solidFill>
                  <a:prstClr val="black"/>
                </a:solidFill>
                <a:latin typeface="Arial"/>
                <a:cs typeface="Arial"/>
              </a:rPr>
              <a:t> Computing </a:t>
            </a:r>
            <a:r>
              <a:rPr sz="1400" spc="-15" dirty="0">
                <a:solidFill>
                  <a:prstClr val="black"/>
                </a:solidFill>
                <a:latin typeface="Arial"/>
                <a:cs typeface="Arial"/>
                <a:hlinkClick r:id="rId3"/>
              </a:rPr>
              <a:t>http://w</a:t>
            </a:r>
            <a:r>
              <a:rPr sz="1400" spc="-20" dirty="0">
                <a:solidFill>
                  <a:prstClr val="black"/>
                </a:solidFill>
                <a:latin typeface="Arial"/>
                <a:cs typeface="Arial"/>
                <a:hlinkClick r:id="rId3"/>
              </a:rPr>
              <a:t>w</a:t>
            </a:r>
            <a:r>
              <a:rPr sz="1400" spc="-120" dirty="0">
                <a:solidFill>
                  <a:prstClr val="black"/>
                </a:solidFill>
                <a:latin typeface="Arial"/>
                <a:cs typeface="Arial"/>
                <a:hlinkClick r:id="rId3"/>
              </a:rPr>
              <a:t>w</a:t>
            </a:r>
            <a:r>
              <a:rPr sz="1400" dirty="0">
                <a:solidFill>
                  <a:prstClr val="black"/>
                </a:solidFill>
                <a:latin typeface="Arial"/>
                <a:cs typeface="Arial"/>
                <a:hlinkClick r:id="rId3"/>
              </a:rPr>
              <a:t>.na-mic.org</a:t>
            </a:r>
            <a:endParaRPr sz="1400" dirty="0">
              <a:solidFill>
                <a:prstClr val="black"/>
              </a:solidFill>
              <a:latin typeface="Arial"/>
              <a:cs typeface="Arial"/>
            </a:endParaRPr>
          </a:p>
        </p:txBody>
      </p:sp>
    </p:spTree>
    <p:extLst>
      <p:ext uri="{BB962C8B-B14F-4D97-AF65-F5344CB8AC3E}">
        <p14:creationId xmlns:p14="http://schemas.microsoft.com/office/powerpoint/2010/main" val="164624392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176338"/>
            <a:ext cx="8229600" cy="990600"/>
          </a:xfrm>
        </p:spPr>
        <p:txBody>
          <a:bodyPr/>
          <a:lstStyle/>
          <a:p>
            <a:r>
              <a:rPr lang="en-US" dirty="0" smtClean="0"/>
              <a:t>Organize and Process the Data</a:t>
            </a:r>
            <a:endParaRPr lang="en-US" dirty="0"/>
          </a:p>
        </p:txBody>
      </p:sp>
      <p:sp>
        <p:nvSpPr>
          <p:cNvPr id="3" name="Content Placeholder 2"/>
          <p:cNvSpPr>
            <a:spLocks noGrp="1"/>
          </p:cNvSpPr>
          <p:nvPr>
            <p:ph idx="4294967295"/>
          </p:nvPr>
        </p:nvSpPr>
        <p:spPr>
          <a:xfrm>
            <a:off x="0" y="2330450"/>
            <a:ext cx="8229600" cy="4146550"/>
          </a:xfrm>
        </p:spPr>
        <p:txBody>
          <a:bodyPr/>
          <a:lstStyle/>
          <a:p>
            <a:r>
              <a:rPr lang="en-US" dirty="0" smtClean="0"/>
              <a:t>Massive amounts of complex data and processing streams require</a:t>
            </a:r>
          </a:p>
          <a:p>
            <a:pPr lvl="1"/>
            <a:r>
              <a:rPr lang="en-US" dirty="0" smtClean="0"/>
              <a:t>Databases for data and processes</a:t>
            </a:r>
          </a:p>
          <a:p>
            <a:pPr lvl="1"/>
            <a:r>
              <a:rPr lang="en-US" dirty="0" smtClean="0"/>
              <a:t>Repositories of methods and parameters</a:t>
            </a:r>
          </a:p>
          <a:p>
            <a:pPr lvl="1"/>
            <a:r>
              <a:rPr lang="en-US" dirty="0" smtClean="0"/>
              <a:t>Provenance tracking</a:t>
            </a:r>
          </a:p>
        </p:txBody>
      </p:sp>
    </p:spTree>
    <p:extLst>
      <p:ext uri="{BB962C8B-B14F-4D97-AF65-F5344CB8AC3E}">
        <p14:creationId xmlns:p14="http://schemas.microsoft.com/office/powerpoint/2010/main" val="231838047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6788" y="1463205"/>
            <a:ext cx="5126355" cy="5365750"/>
          </a:xfrm>
          <a:prstGeom prst="rect">
            <a:avLst/>
          </a:prstGeom>
        </p:spPr>
        <p:txBody>
          <a:bodyPr vert="horz" wrap="square" lIns="0" tIns="0" rIns="0" bIns="0" rtlCol="0">
            <a:spAutoFit/>
          </a:bodyPr>
          <a:lstStyle/>
          <a:p>
            <a:pPr marL="1263650" marR="692785">
              <a:lnSpc>
                <a:spcPts val="1400"/>
              </a:lnSpc>
            </a:pPr>
            <a:r>
              <a:rPr sz="1200" i="1" spc="-5" dirty="0">
                <a:solidFill>
                  <a:srgbClr val="808080"/>
                </a:solidFill>
                <a:latin typeface="Arial"/>
                <a:cs typeface="Arial"/>
              </a:rPr>
              <a:t>Nationa</a:t>
            </a:r>
            <a:r>
              <a:rPr sz="1200" i="1" dirty="0">
                <a:solidFill>
                  <a:srgbClr val="808080"/>
                </a:solidFill>
                <a:latin typeface="Arial"/>
                <a:cs typeface="Arial"/>
              </a:rPr>
              <a:t>l</a:t>
            </a:r>
            <a:r>
              <a:rPr sz="1200" i="1" spc="-45" dirty="0">
                <a:solidFill>
                  <a:srgbClr val="808080"/>
                </a:solidFill>
                <a:latin typeface="Arial"/>
                <a:cs typeface="Arial"/>
              </a:rPr>
              <a:t> </a:t>
            </a:r>
            <a:r>
              <a:rPr sz="1200" i="1" dirty="0">
                <a:solidFill>
                  <a:srgbClr val="808080"/>
                </a:solidFill>
                <a:latin typeface="Arial"/>
                <a:cs typeface="Arial"/>
              </a:rPr>
              <a:t>Alliance</a:t>
            </a:r>
            <a:r>
              <a:rPr sz="1200" i="1" spc="-5" dirty="0">
                <a:solidFill>
                  <a:srgbClr val="808080"/>
                </a:solidFill>
                <a:latin typeface="Arial"/>
                <a:cs typeface="Arial"/>
              </a:rPr>
              <a:t> for </a:t>
            </a:r>
            <a:r>
              <a:rPr sz="1200" i="1" dirty="0">
                <a:solidFill>
                  <a:srgbClr val="808080"/>
                </a:solidFill>
                <a:latin typeface="Arial"/>
                <a:cs typeface="Arial"/>
              </a:rPr>
              <a:t>Medical</a:t>
            </a:r>
            <a:r>
              <a:rPr sz="1200" i="1" spc="-5" dirty="0">
                <a:solidFill>
                  <a:srgbClr val="808080"/>
                </a:solidFill>
                <a:latin typeface="Arial"/>
                <a:cs typeface="Arial"/>
              </a:rPr>
              <a:t> </a:t>
            </a:r>
            <a:r>
              <a:rPr sz="1200" i="1" dirty="0">
                <a:solidFill>
                  <a:srgbClr val="808080"/>
                </a:solidFill>
                <a:latin typeface="Arial"/>
                <a:cs typeface="Arial"/>
              </a:rPr>
              <a:t>Image</a:t>
            </a:r>
            <a:r>
              <a:rPr sz="1200" i="1" spc="-5" dirty="0">
                <a:solidFill>
                  <a:srgbClr val="808080"/>
                </a:solidFill>
                <a:latin typeface="Arial"/>
                <a:cs typeface="Arial"/>
              </a:rPr>
              <a:t> Computing </a:t>
            </a:r>
            <a:r>
              <a:rPr sz="1200" i="1" spc="-15" dirty="0">
                <a:solidFill>
                  <a:srgbClr val="808080"/>
                </a:solidFill>
                <a:latin typeface="Arial"/>
                <a:cs typeface="Arial"/>
                <a:hlinkClick r:id="rId3"/>
              </a:rPr>
              <a:t>http://ww</a:t>
            </a:r>
            <a:r>
              <a:rPr sz="1200" i="1" spc="-75" dirty="0">
                <a:solidFill>
                  <a:srgbClr val="808080"/>
                </a:solidFill>
                <a:latin typeface="Arial"/>
                <a:cs typeface="Arial"/>
                <a:hlinkClick r:id="rId3"/>
              </a:rPr>
              <a:t>w</a:t>
            </a:r>
            <a:r>
              <a:rPr sz="1200" i="1" dirty="0">
                <a:solidFill>
                  <a:srgbClr val="808080"/>
                </a:solidFill>
                <a:latin typeface="Arial"/>
                <a:cs typeface="Arial"/>
                <a:hlinkClick r:id="rId3"/>
              </a:rPr>
              <a:t>.na-mic.org</a:t>
            </a:r>
            <a:endParaRPr sz="1200">
              <a:solidFill>
                <a:prstClr val="black"/>
              </a:solidFill>
              <a:latin typeface="Arial"/>
              <a:cs typeface="Arial"/>
            </a:endParaRPr>
          </a:p>
        </p:txBody>
      </p:sp>
      <p:sp>
        <p:nvSpPr>
          <p:cNvPr id="3" name="object 3"/>
          <p:cNvSpPr txBox="1">
            <a:spLocks noGrp="1"/>
          </p:cNvSpPr>
          <p:nvPr>
            <p:ph type="title" idx="4294967295"/>
          </p:nvPr>
        </p:nvSpPr>
        <p:spPr>
          <a:xfrm>
            <a:off x="0" y="427038"/>
            <a:ext cx="8229600" cy="561975"/>
          </a:xfrm>
          <a:prstGeom prst="rect">
            <a:avLst/>
          </a:prstGeom>
        </p:spPr>
        <p:txBody>
          <a:bodyPr vert="horz" wrap="square" lIns="0" tIns="130266" rIns="0" bIns="0" rtlCol="0">
            <a:spAutoFit/>
          </a:bodyPr>
          <a:lstStyle/>
          <a:p>
            <a:pPr>
              <a:lnSpc>
                <a:spcPct val="100000"/>
              </a:lnSpc>
            </a:pPr>
            <a:r>
              <a:rPr lang="en-US" sz="2800" dirty="0" smtClean="0"/>
              <a:t> Predict HD Data Management</a:t>
            </a:r>
            <a:endParaRPr sz="2800" dirty="0"/>
          </a:p>
        </p:txBody>
      </p:sp>
      <p:sp>
        <p:nvSpPr>
          <p:cNvPr id="4" name="object 4"/>
          <p:cNvSpPr/>
          <p:nvPr/>
        </p:nvSpPr>
        <p:spPr>
          <a:xfrm>
            <a:off x="7204363" y="5156200"/>
            <a:ext cx="1939637" cy="1701800"/>
          </a:xfrm>
          <a:prstGeom prst="rect">
            <a:avLst/>
          </a:prstGeom>
          <a:blipFill>
            <a:blip r:embed="rId4" cstate="print"/>
            <a:srcRect/>
            <a:stretch>
              <a:fillRect l="-11732" r="-5555"/>
            </a:stretch>
          </a:blipFill>
        </p:spPr>
        <p:txBody>
          <a:bodyPr wrap="square" lIns="0" tIns="0" rIns="0" bIns="0" rtlCol="0"/>
          <a:lstStyle/>
          <a:p>
            <a:endParaRPr>
              <a:solidFill>
                <a:prstClr val="black"/>
              </a:solidFill>
              <a:latin typeface="Arial"/>
            </a:endParaRPr>
          </a:p>
        </p:txBody>
      </p:sp>
      <p:sp>
        <p:nvSpPr>
          <p:cNvPr id="5" name="object 5"/>
          <p:cNvSpPr/>
          <p:nvPr/>
        </p:nvSpPr>
        <p:spPr>
          <a:xfrm>
            <a:off x="5125984" y="5273536"/>
            <a:ext cx="2135835" cy="1584464"/>
          </a:xfrm>
          <a:prstGeom prst="rect">
            <a:avLst/>
          </a:prstGeom>
          <a:blipFill>
            <a:blip r:embed="rId5" cstate="print"/>
            <a:stretch>
              <a:fillRect/>
            </a:stretch>
          </a:blipFill>
        </p:spPr>
        <p:txBody>
          <a:bodyPr wrap="square" lIns="0" tIns="0" rIns="0" bIns="0" rtlCol="0"/>
          <a:lstStyle/>
          <a:p>
            <a:endParaRPr>
              <a:solidFill>
                <a:prstClr val="black"/>
              </a:solidFill>
              <a:latin typeface="Arial"/>
            </a:endParaRPr>
          </a:p>
        </p:txBody>
      </p:sp>
      <p:sp>
        <p:nvSpPr>
          <p:cNvPr id="6" name="object 6"/>
          <p:cNvSpPr/>
          <p:nvPr/>
        </p:nvSpPr>
        <p:spPr>
          <a:xfrm>
            <a:off x="5003800" y="1198956"/>
            <a:ext cx="4140200" cy="4160137"/>
          </a:xfrm>
          <a:prstGeom prst="rect">
            <a:avLst/>
          </a:prstGeom>
          <a:blipFill>
            <a:blip r:embed="rId6" cstate="print"/>
            <a:stretch>
              <a:fillRect/>
            </a:stretch>
          </a:blipFill>
        </p:spPr>
        <p:txBody>
          <a:bodyPr wrap="square" lIns="0" tIns="0" rIns="0" bIns="0" rtlCol="0"/>
          <a:lstStyle/>
          <a:p>
            <a:endParaRPr>
              <a:solidFill>
                <a:prstClr val="black"/>
              </a:solidFill>
              <a:latin typeface="Arial"/>
            </a:endParaRPr>
          </a:p>
        </p:txBody>
      </p:sp>
      <p:sp>
        <p:nvSpPr>
          <p:cNvPr id="7" name="object 7"/>
          <p:cNvSpPr/>
          <p:nvPr/>
        </p:nvSpPr>
        <p:spPr>
          <a:xfrm>
            <a:off x="158753" y="1198956"/>
            <a:ext cx="4669980" cy="5629999"/>
          </a:xfrm>
          <a:prstGeom prst="rect">
            <a:avLst/>
          </a:prstGeom>
          <a:blipFill>
            <a:blip r:embed="rId7" cstate="print"/>
            <a:srcRect/>
            <a:stretch>
              <a:fillRect l="-92322" t="-100652"/>
            </a:stretch>
          </a:blipFill>
        </p:spPr>
        <p:txBody>
          <a:bodyPr wrap="square" lIns="0" tIns="0" rIns="0" bIns="0" rtlCol="0"/>
          <a:lstStyle/>
          <a:p>
            <a:endParaRPr dirty="0">
              <a:solidFill>
                <a:prstClr val="black"/>
              </a:solidFill>
              <a:latin typeface="Arial"/>
            </a:endParaRPr>
          </a:p>
        </p:txBody>
      </p:sp>
      <p:sp>
        <p:nvSpPr>
          <p:cNvPr id="8" name="TextBox 7"/>
          <p:cNvSpPr txBox="1"/>
          <p:nvPr/>
        </p:nvSpPr>
        <p:spPr>
          <a:xfrm>
            <a:off x="7496741" y="410289"/>
            <a:ext cx="1382159" cy="246221"/>
          </a:xfrm>
          <a:prstGeom prst="rect">
            <a:avLst/>
          </a:prstGeom>
          <a:noFill/>
        </p:spPr>
        <p:txBody>
          <a:bodyPr wrap="none" rtlCol="0">
            <a:spAutoFit/>
          </a:bodyPr>
          <a:lstStyle/>
          <a:p>
            <a:r>
              <a:rPr lang="en-US" sz="1000" dirty="0" smtClean="0">
                <a:solidFill>
                  <a:prstClr val="black"/>
                </a:solidFill>
                <a:latin typeface="Arial"/>
              </a:rPr>
              <a:t>Courtesy H. Johnson</a:t>
            </a:r>
            <a:endParaRPr lang="en-US" sz="1000" dirty="0">
              <a:solidFill>
                <a:prstClr val="black"/>
              </a:solidFill>
              <a:latin typeface="Arial"/>
            </a:endParaRPr>
          </a:p>
        </p:txBody>
      </p:sp>
      <p:sp>
        <p:nvSpPr>
          <p:cNvPr id="9" name="object 3"/>
          <p:cNvSpPr txBox="1"/>
          <p:nvPr/>
        </p:nvSpPr>
        <p:spPr>
          <a:xfrm>
            <a:off x="2714967" y="0"/>
            <a:ext cx="6429033" cy="315898"/>
          </a:xfrm>
          <a:prstGeom prst="rect">
            <a:avLst/>
          </a:prstGeom>
        </p:spPr>
        <p:txBody>
          <a:bodyPr vert="horz" wrap="square" lIns="0" tIns="0" rIns="0" bIns="0" rtlCol="0">
            <a:spAutoFit/>
          </a:bodyPr>
          <a:lstStyle/>
          <a:p>
            <a:pPr marL="12700">
              <a:lnSpc>
                <a:spcPts val="2620"/>
              </a:lnSpc>
            </a:pPr>
            <a:r>
              <a:rPr sz="1400" spc="-5" dirty="0">
                <a:solidFill>
                  <a:prstClr val="black"/>
                </a:solidFill>
                <a:latin typeface="Arial"/>
                <a:cs typeface="Arial"/>
              </a:rPr>
              <a:t>NA-</a:t>
            </a:r>
            <a:r>
              <a:rPr sz="1400" spc="-5" dirty="0" smtClean="0">
                <a:solidFill>
                  <a:prstClr val="black"/>
                </a:solidFill>
                <a:latin typeface="Arial"/>
                <a:cs typeface="Arial"/>
              </a:rPr>
              <a:t>MIC</a:t>
            </a:r>
            <a:r>
              <a:rPr lang="en-US" sz="1400" dirty="0" smtClean="0">
                <a:solidFill>
                  <a:prstClr val="black"/>
                </a:solidFill>
                <a:latin typeface="Arial"/>
                <a:cs typeface="Arial"/>
              </a:rPr>
              <a:t>: </a:t>
            </a:r>
            <a:r>
              <a:rPr sz="1400" spc="-5" dirty="0" smtClean="0">
                <a:solidFill>
                  <a:prstClr val="black"/>
                </a:solidFill>
                <a:latin typeface="Arial"/>
                <a:cs typeface="Arial"/>
              </a:rPr>
              <a:t>Nationa</a:t>
            </a:r>
            <a:r>
              <a:rPr sz="1400" dirty="0" smtClean="0">
                <a:solidFill>
                  <a:prstClr val="black"/>
                </a:solidFill>
                <a:latin typeface="Arial"/>
                <a:cs typeface="Arial"/>
              </a:rPr>
              <a:t>l</a:t>
            </a:r>
            <a:r>
              <a:rPr sz="1400" spc="-80" dirty="0" smtClean="0">
                <a:solidFill>
                  <a:prstClr val="black"/>
                </a:solidFill>
                <a:latin typeface="Arial"/>
                <a:cs typeface="Arial"/>
              </a:rPr>
              <a:t> </a:t>
            </a:r>
            <a:r>
              <a:rPr sz="1400" dirty="0">
                <a:solidFill>
                  <a:prstClr val="black"/>
                </a:solidFill>
                <a:latin typeface="Arial"/>
                <a:cs typeface="Arial"/>
              </a:rPr>
              <a:t>Alliance</a:t>
            </a:r>
            <a:r>
              <a:rPr sz="1400" spc="-5" dirty="0">
                <a:solidFill>
                  <a:prstClr val="black"/>
                </a:solidFill>
                <a:latin typeface="Arial"/>
                <a:cs typeface="Arial"/>
              </a:rPr>
              <a:t> </a:t>
            </a:r>
            <a:r>
              <a:rPr sz="1400" spc="-10" dirty="0">
                <a:solidFill>
                  <a:prstClr val="black"/>
                </a:solidFill>
                <a:latin typeface="Arial"/>
                <a:cs typeface="Arial"/>
              </a:rPr>
              <a:t>for</a:t>
            </a:r>
            <a:r>
              <a:rPr sz="1400" spc="-5" dirty="0">
                <a:solidFill>
                  <a:prstClr val="black"/>
                </a:solidFill>
                <a:latin typeface="Arial"/>
                <a:cs typeface="Arial"/>
              </a:rPr>
              <a:t> </a:t>
            </a:r>
            <a:r>
              <a:rPr sz="1400" dirty="0">
                <a:solidFill>
                  <a:prstClr val="black"/>
                </a:solidFill>
                <a:latin typeface="Arial"/>
                <a:cs typeface="Arial"/>
              </a:rPr>
              <a:t>Medical</a:t>
            </a:r>
            <a:r>
              <a:rPr sz="1400" spc="-5" dirty="0">
                <a:solidFill>
                  <a:prstClr val="black"/>
                </a:solidFill>
                <a:latin typeface="Arial"/>
                <a:cs typeface="Arial"/>
              </a:rPr>
              <a:t> </a:t>
            </a:r>
            <a:r>
              <a:rPr sz="1400" dirty="0">
                <a:solidFill>
                  <a:prstClr val="black"/>
                </a:solidFill>
                <a:latin typeface="Arial"/>
                <a:cs typeface="Arial"/>
              </a:rPr>
              <a:t>Image</a:t>
            </a:r>
            <a:r>
              <a:rPr sz="1400" spc="-5" dirty="0">
                <a:solidFill>
                  <a:prstClr val="black"/>
                </a:solidFill>
                <a:latin typeface="Arial"/>
                <a:cs typeface="Arial"/>
              </a:rPr>
              <a:t> Computing </a:t>
            </a:r>
            <a:r>
              <a:rPr sz="1400" spc="-15" dirty="0">
                <a:solidFill>
                  <a:prstClr val="black"/>
                </a:solidFill>
                <a:latin typeface="Arial"/>
                <a:cs typeface="Arial"/>
                <a:hlinkClick r:id="rId3"/>
              </a:rPr>
              <a:t>http://w</a:t>
            </a:r>
            <a:r>
              <a:rPr sz="1400" spc="-20" dirty="0">
                <a:solidFill>
                  <a:prstClr val="black"/>
                </a:solidFill>
                <a:latin typeface="Arial"/>
                <a:cs typeface="Arial"/>
                <a:hlinkClick r:id="rId3"/>
              </a:rPr>
              <a:t>w</a:t>
            </a:r>
            <a:r>
              <a:rPr sz="1400" spc="-120" dirty="0">
                <a:solidFill>
                  <a:prstClr val="black"/>
                </a:solidFill>
                <a:latin typeface="Arial"/>
                <a:cs typeface="Arial"/>
                <a:hlinkClick r:id="rId3"/>
              </a:rPr>
              <a:t>w</a:t>
            </a:r>
            <a:r>
              <a:rPr sz="1400" dirty="0">
                <a:solidFill>
                  <a:prstClr val="black"/>
                </a:solidFill>
                <a:latin typeface="Arial"/>
                <a:cs typeface="Arial"/>
                <a:hlinkClick r:id="rId3"/>
              </a:rPr>
              <a:t>.na-mic.org</a:t>
            </a:r>
            <a:endParaRPr sz="1400" dirty="0">
              <a:solidFill>
                <a:prstClr val="black"/>
              </a:solidFill>
              <a:latin typeface="Arial"/>
              <a:cs typeface="Arial"/>
            </a:endParaRPr>
          </a:p>
        </p:txBody>
      </p:sp>
      <p:sp>
        <p:nvSpPr>
          <p:cNvPr id="10" name="TextBox 9"/>
          <p:cNvSpPr txBox="1"/>
          <p:nvPr/>
        </p:nvSpPr>
        <p:spPr>
          <a:xfrm>
            <a:off x="246777" y="6515147"/>
            <a:ext cx="833381" cy="246221"/>
          </a:xfrm>
          <a:prstGeom prst="rect">
            <a:avLst/>
          </a:prstGeom>
          <a:noFill/>
        </p:spPr>
        <p:txBody>
          <a:bodyPr wrap="none" rtlCol="0">
            <a:spAutoFit/>
          </a:bodyPr>
          <a:lstStyle/>
          <a:p>
            <a:r>
              <a:rPr lang="en-US" sz="1000" dirty="0" smtClean="0">
                <a:solidFill>
                  <a:prstClr val="black"/>
                </a:solidFill>
                <a:latin typeface="Arial"/>
              </a:rPr>
              <a:t>38 subjects</a:t>
            </a:r>
            <a:endParaRPr lang="en-US" sz="1000" dirty="0">
              <a:solidFill>
                <a:prstClr val="black"/>
              </a:solidFill>
              <a:latin typeface="Arial"/>
            </a:endParaRPr>
          </a:p>
        </p:txBody>
      </p:sp>
    </p:spTree>
    <p:extLst>
      <p:ext uri="{BB962C8B-B14F-4D97-AF65-F5344CB8AC3E}">
        <p14:creationId xmlns:p14="http://schemas.microsoft.com/office/powerpoint/2010/main" val="246068152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126738" y="2236640"/>
            <a:ext cx="5209540" cy="3900298"/>
          </a:xfrm>
          <a:prstGeom prst="rect">
            <a:avLst/>
          </a:prstGeom>
        </p:spPr>
        <p:txBody>
          <a:bodyPr vert="horz" wrap="square" lIns="0" tIns="0" rIns="0" bIns="0" rtlCol="0">
            <a:spAutoFit/>
          </a:bodyPr>
          <a:lstStyle/>
          <a:p>
            <a:pPr marL="12700">
              <a:tabLst>
                <a:tab pos="354965" algn="l"/>
              </a:tabLst>
            </a:pPr>
            <a:r>
              <a:rPr sz="2400" spc="-5" dirty="0">
                <a:solidFill>
                  <a:prstClr val="black"/>
                </a:solidFill>
                <a:latin typeface="Arial"/>
                <a:cs typeface="Arial"/>
              </a:rPr>
              <a:t>•</a:t>
            </a:r>
            <a:r>
              <a:rPr sz="2400" dirty="0">
                <a:solidFill>
                  <a:prstClr val="black"/>
                </a:solidFill>
                <a:latin typeface="Helvetica"/>
                <a:cs typeface="Helvetica"/>
              </a:rPr>
              <a:t> 	</a:t>
            </a:r>
            <a:r>
              <a:rPr sz="2400" spc="-5" dirty="0">
                <a:solidFill>
                  <a:prstClr val="black"/>
                </a:solidFill>
                <a:latin typeface="Arial"/>
                <a:cs typeface="Arial"/>
              </a:rPr>
              <a:t>Batc</a:t>
            </a:r>
            <a:r>
              <a:rPr sz="2400" dirty="0">
                <a:solidFill>
                  <a:prstClr val="black"/>
                </a:solidFill>
                <a:latin typeface="Arial"/>
                <a:cs typeface="Arial"/>
              </a:rPr>
              <a:t>h </a:t>
            </a:r>
            <a:r>
              <a:rPr sz="2400" spc="-15" dirty="0">
                <a:solidFill>
                  <a:prstClr val="black"/>
                </a:solidFill>
                <a:latin typeface="Arial"/>
                <a:cs typeface="Arial"/>
              </a:rPr>
              <a:t>processing</a:t>
            </a:r>
            <a:endParaRPr sz="2400" dirty="0">
              <a:solidFill>
                <a:prstClr val="black"/>
              </a:solidFill>
              <a:latin typeface="Arial"/>
              <a:cs typeface="Arial"/>
            </a:endParaRPr>
          </a:p>
          <a:p>
            <a:pPr marL="469900">
              <a:spcBef>
                <a:spcPts val="245"/>
              </a:spcBef>
            </a:pPr>
            <a:r>
              <a:rPr sz="2000" spc="-5" dirty="0">
                <a:solidFill>
                  <a:prstClr val="black"/>
                </a:solidFill>
                <a:latin typeface="Arial"/>
                <a:cs typeface="Arial"/>
              </a:rPr>
              <a:t>–</a:t>
            </a:r>
            <a:r>
              <a:rPr sz="2000" dirty="0">
                <a:solidFill>
                  <a:prstClr val="black"/>
                </a:solidFill>
                <a:latin typeface="Helvetica"/>
                <a:cs typeface="Helvetica"/>
              </a:rPr>
              <a:t> </a:t>
            </a:r>
            <a:r>
              <a:rPr sz="2000" spc="105" dirty="0">
                <a:solidFill>
                  <a:prstClr val="black"/>
                </a:solidFill>
                <a:latin typeface="Helvetica"/>
                <a:cs typeface="Helvetica"/>
              </a:rPr>
              <a:t> </a:t>
            </a:r>
            <a:r>
              <a:rPr sz="2000" spc="-5" dirty="0">
                <a:solidFill>
                  <a:prstClr val="black"/>
                </a:solidFill>
                <a:latin typeface="Arial"/>
                <a:cs typeface="Arial"/>
              </a:rPr>
              <a:t>Distribute</a:t>
            </a:r>
            <a:r>
              <a:rPr sz="2000" dirty="0">
                <a:solidFill>
                  <a:prstClr val="black"/>
                </a:solidFill>
                <a:latin typeface="Arial"/>
                <a:cs typeface="Arial"/>
              </a:rPr>
              <a:t>d</a:t>
            </a:r>
            <a:r>
              <a:rPr sz="2000" spc="5" dirty="0">
                <a:solidFill>
                  <a:prstClr val="black"/>
                </a:solidFill>
                <a:latin typeface="Arial"/>
                <a:cs typeface="Arial"/>
              </a:rPr>
              <a:t> </a:t>
            </a:r>
            <a:r>
              <a:rPr sz="2000" spc="-5" dirty="0">
                <a:solidFill>
                  <a:prstClr val="black"/>
                </a:solidFill>
                <a:latin typeface="Arial"/>
                <a:cs typeface="Arial"/>
              </a:rPr>
              <a:t>processin</a:t>
            </a:r>
            <a:r>
              <a:rPr sz="2000" dirty="0">
                <a:solidFill>
                  <a:prstClr val="black"/>
                </a:solidFill>
                <a:latin typeface="Arial"/>
                <a:cs typeface="Arial"/>
              </a:rPr>
              <a:t>g </a:t>
            </a:r>
            <a:r>
              <a:rPr sz="2000" spc="-5" dirty="0">
                <a:solidFill>
                  <a:prstClr val="black"/>
                </a:solidFill>
                <a:latin typeface="Arial"/>
                <a:cs typeface="Arial"/>
              </a:rPr>
              <a:t>plugins</a:t>
            </a:r>
            <a:endParaRPr sz="2000" dirty="0">
              <a:solidFill>
                <a:prstClr val="black"/>
              </a:solidFill>
              <a:latin typeface="Arial"/>
              <a:cs typeface="Arial"/>
            </a:endParaRPr>
          </a:p>
          <a:p>
            <a:pPr marL="749300" marR="158750" indent="-279400">
              <a:lnSpc>
                <a:spcPts val="2370"/>
              </a:lnSpc>
              <a:spcBef>
                <a:spcPts val="560"/>
              </a:spcBef>
            </a:pPr>
            <a:r>
              <a:rPr sz="2000" spc="-5" dirty="0">
                <a:solidFill>
                  <a:prstClr val="black"/>
                </a:solidFill>
                <a:latin typeface="Arial"/>
                <a:cs typeface="Arial"/>
              </a:rPr>
              <a:t>–</a:t>
            </a:r>
            <a:r>
              <a:rPr sz="2000" dirty="0">
                <a:solidFill>
                  <a:prstClr val="black"/>
                </a:solidFill>
                <a:latin typeface="Helvetica"/>
                <a:cs typeface="Helvetica"/>
              </a:rPr>
              <a:t> </a:t>
            </a:r>
            <a:r>
              <a:rPr sz="2000" spc="105" dirty="0">
                <a:solidFill>
                  <a:prstClr val="black"/>
                </a:solidFill>
                <a:latin typeface="Helvetica"/>
                <a:cs typeface="Helvetica"/>
              </a:rPr>
              <a:t> </a:t>
            </a:r>
            <a:r>
              <a:rPr sz="2000" spc="-5" dirty="0">
                <a:solidFill>
                  <a:prstClr val="black"/>
                </a:solidFill>
                <a:latin typeface="Arial"/>
                <a:cs typeface="Arial"/>
              </a:rPr>
              <a:t>Rerun</a:t>
            </a:r>
            <a:r>
              <a:rPr sz="2000" dirty="0">
                <a:solidFill>
                  <a:prstClr val="black"/>
                </a:solidFill>
                <a:latin typeface="Arial"/>
                <a:cs typeface="Arial"/>
              </a:rPr>
              <a:t>s </a:t>
            </a:r>
            <a:r>
              <a:rPr sz="2000" spc="-15" dirty="0">
                <a:solidFill>
                  <a:prstClr val="black"/>
                </a:solidFill>
                <a:latin typeface="Arial"/>
                <a:cs typeface="Arial"/>
              </a:rPr>
              <a:t>affec</a:t>
            </a:r>
            <a:r>
              <a:rPr sz="2000" spc="-10" dirty="0">
                <a:solidFill>
                  <a:prstClr val="black"/>
                </a:solidFill>
                <a:latin typeface="Arial"/>
                <a:cs typeface="Arial"/>
              </a:rPr>
              <a:t>t</a:t>
            </a:r>
            <a:r>
              <a:rPr sz="2000" dirty="0">
                <a:solidFill>
                  <a:prstClr val="black"/>
                </a:solidFill>
                <a:latin typeface="Arial"/>
                <a:cs typeface="Arial"/>
              </a:rPr>
              <a:t> </a:t>
            </a:r>
            <a:r>
              <a:rPr sz="2000" spc="-5" dirty="0">
                <a:solidFill>
                  <a:prstClr val="black"/>
                </a:solidFill>
                <a:latin typeface="Arial"/>
                <a:cs typeface="Arial"/>
              </a:rPr>
              <a:t>updated/edite</a:t>
            </a:r>
            <a:r>
              <a:rPr sz="2000" dirty="0">
                <a:solidFill>
                  <a:prstClr val="black"/>
                </a:solidFill>
                <a:latin typeface="Arial"/>
                <a:cs typeface="Arial"/>
              </a:rPr>
              <a:t>d</a:t>
            </a:r>
            <a:r>
              <a:rPr sz="2000" spc="5" dirty="0">
                <a:solidFill>
                  <a:prstClr val="black"/>
                </a:solidFill>
                <a:latin typeface="Arial"/>
                <a:cs typeface="Arial"/>
              </a:rPr>
              <a:t> </a:t>
            </a:r>
            <a:r>
              <a:rPr sz="2000" spc="-5" dirty="0">
                <a:solidFill>
                  <a:prstClr val="black"/>
                </a:solidFill>
                <a:latin typeface="Arial"/>
                <a:cs typeface="Arial"/>
              </a:rPr>
              <a:t>node </a:t>
            </a:r>
            <a:r>
              <a:rPr sz="2000" dirty="0">
                <a:solidFill>
                  <a:prstClr val="black"/>
                </a:solidFill>
                <a:latin typeface="Arial"/>
                <a:cs typeface="Arial"/>
              </a:rPr>
              <a:t>connections</a:t>
            </a:r>
            <a:r>
              <a:rPr sz="2000" spc="-5" dirty="0">
                <a:solidFill>
                  <a:prstClr val="black"/>
                </a:solidFill>
                <a:latin typeface="Arial"/>
                <a:cs typeface="Arial"/>
              </a:rPr>
              <a:t> </a:t>
            </a:r>
            <a:r>
              <a:rPr sz="2000" u="heavy" dirty="0">
                <a:solidFill>
                  <a:prstClr val="black"/>
                </a:solidFill>
                <a:latin typeface="Arial"/>
                <a:cs typeface="Arial"/>
              </a:rPr>
              <a:t>ONLY</a:t>
            </a:r>
            <a:r>
              <a:rPr sz="2000" spc="-10" dirty="0">
                <a:solidFill>
                  <a:prstClr val="black"/>
                </a:solidFill>
                <a:latin typeface="Arial"/>
                <a:cs typeface="Arial"/>
              </a:rPr>
              <a:t>!</a:t>
            </a:r>
            <a:endParaRPr sz="2000" dirty="0">
              <a:solidFill>
                <a:prstClr val="black"/>
              </a:solidFill>
              <a:latin typeface="Arial"/>
              <a:cs typeface="Arial"/>
            </a:endParaRPr>
          </a:p>
          <a:p>
            <a:pPr marL="12700">
              <a:spcBef>
                <a:spcPts val="210"/>
              </a:spcBef>
              <a:tabLst>
                <a:tab pos="354965" algn="l"/>
              </a:tabLst>
            </a:pPr>
            <a:r>
              <a:rPr sz="2400" spc="-5" dirty="0">
                <a:solidFill>
                  <a:prstClr val="black"/>
                </a:solidFill>
                <a:latin typeface="Arial"/>
                <a:cs typeface="Arial"/>
              </a:rPr>
              <a:t>•</a:t>
            </a:r>
            <a:r>
              <a:rPr sz="2400" dirty="0">
                <a:solidFill>
                  <a:prstClr val="black"/>
                </a:solidFill>
                <a:latin typeface="Helvetica"/>
                <a:cs typeface="Helvetica"/>
              </a:rPr>
              <a:t> 	</a:t>
            </a:r>
            <a:r>
              <a:rPr sz="2400" spc="-5" dirty="0">
                <a:solidFill>
                  <a:prstClr val="black"/>
                </a:solidFill>
                <a:latin typeface="Arial"/>
                <a:cs typeface="Arial"/>
              </a:rPr>
              <a:t>Unifor</a:t>
            </a:r>
            <a:r>
              <a:rPr sz="2400" dirty="0">
                <a:solidFill>
                  <a:prstClr val="black"/>
                </a:solidFill>
                <a:latin typeface="Arial"/>
                <a:cs typeface="Arial"/>
              </a:rPr>
              <a:t>m </a:t>
            </a:r>
            <a:r>
              <a:rPr sz="2400" spc="-5" dirty="0">
                <a:solidFill>
                  <a:prstClr val="black"/>
                </a:solidFill>
                <a:latin typeface="Arial"/>
                <a:cs typeface="Arial"/>
              </a:rPr>
              <a:t>nod</a:t>
            </a:r>
            <a:r>
              <a:rPr sz="2400" dirty="0">
                <a:solidFill>
                  <a:prstClr val="black"/>
                </a:solidFill>
                <a:latin typeface="Arial"/>
                <a:cs typeface="Arial"/>
              </a:rPr>
              <a:t>e creation</a:t>
            </a:r>
          </a:p>
          <a:p>
            <a:pPr marL="469900">
              <a:spcBef>
                <a:spcPts val="325"/>
              </a:spcBef>
            </a:pPr>
            <a:r>
              <a:rPr sz="2000" spc="-5" dirty="0">
                <a:solidFill>
                  <a:prstClr val="black"/>
                </a:solidFill>
                <a:latin typeface="Arial"/>
                <a:cs typeface="Arial"/>
              </a:rPr>
              <a:t>–</a:t>
            </a:r>
            <a:r>
              <a:rPr sz="2000" dirty="0">
                <a:solidFill>
                  <a:prstClr val="black"/>
                </a:solidFill>
                <a:latin typeface="Helvetica"/>
                <a:cs typeface="Helvetica"/>
              </a:rPr>
              <a:t> </a:t>
            </a:r>
            <a:r>
              <a:rPr sz="2000" spc="105" dirty="0">
                <a:solidFill>
                  <a:prstClr val="black"/>
                </a:solidFill>
                <a:latin typeface="Helvetica"/>
                <a:cs typeface="Helvetica"/>
              </a:rPr>
              <a:t> </a:t>
            </a:r>
            <a:r>
              <a:rPr sz="2000" dirty="0">
                <a:solidFill>
                  <a:prstClr val="black"/>
                </a:solidFill>
                <a:latin typeface="Arial"/>
                <a:cs typeface="Arial"/>
              </a:rPr>
              <a:t>Stable</a:t>
            </a:r>
            <a:r>
              <a:rPr sz="2000" spc="-5" dirty="0">
                <a:solidFill>
                  <a:prstClr val="black"/>
                </a:solidFill>
                <a:latin typeface="Arial"/>
                <a:cs typeface="Arial"/>
              </a:rPr>
              <a:t> an</a:t>
            </a:r>
            <a:r>
              <a:rPr sz="2000" dirty="0">
                <a:solidFill>
                  <a:prstClr val="black"/>
                </a:solidFill>
                <a:latin typeface="Arial"/>
                <a:cs typeface="Arial"/>
              </a:rPr>
              <a:t>d consistent</a:t>
            </a:r>
            <a:r>
              <a:rPr sz="2000" spc="-5" dirty="0">
                <a:solidFill>
                  <a:prstClr val="black"/>
                </a:solidFill>
                <a:latin typeface="Arial"/>
                <a:cs typeface="Arial"/>
              </a:rPr>
              <a:t> </a:t>
            </a:r>
            <a:r>
              <a:rPr sz="2000" spc="-15" dirty="0">
                <a:solidFill>
                  <a:prstClr val="black"/>
                </a:solidFill>
                <a:latin typeface="Arial"/>
                <a:cs typeface="Arial"/>
              </a:rPr>
              <a:t>API</a:t>
            </a:r>
            <a:endParaRPr sz="2000" dirty="0">
              <a:solidFill>
                <a:prstClr val="black"/>
              </a:solidFill>
              <a:latin typeface="Arial"/>
              <a:cs typeface="Arial"/>
            </a:endParaRPr>
          </a:p>
          <a:p>
            <a:pPr marL="749300" marR="5080" indent="-279400">
              <a:lnSpc>
                <a:spcPts val="2370"/>
              </a:lnSpc>
              <a:spcBef>
                <a:spcPts val="560"/>
              </a:spcBef>
            </a:pPr>
            <a:r>
              <a:rPr sz="2000" spc="-5" dirty="0">
                <a:solidFill>
                  <a:prstClr val="black"/>
                </a:solidFill>
                <a:latin typeface="Arial"/>
                <a:cs typeface="Arial"/>
              </a:rPr>
              <a:t>–</a:t>
            </a:r>
            <a:r>
              <a:rPr sz="2000" dirty="0">
                <a:solidFill>
                  <a:prstClr val="black"/>
                </a:solidFill>
                <a:latin typeface="Helvetica"/>
                <a:cs typeface="Helvetica"/>
              </a:rPr>
              <a:t> </a:t>
            </a:r>
            <a:r>
              <a:rPr sz="2000" spc="105" dirty="0">
                <a:solidFill>
                  <a:prstClr val="black"/>
                </a:solidFill>
                <a:latin typeface="Helvetica"/>
                <a:cs typeface="Helvetica"/>
              </a:rPr>
              <a:t> </a:t>
            </a:r>
            <a:r>
              <a:rPr sz="2000" spc="-5" dirty="0">
                <a:solidFill>
                  <a:prstClr val="black"/>
                </a:solidFill>
                <a:latin typeface="Arial"/>
                <a:cs typeface="Arial"/>
              </a:rPr>
              <a:t>Nipype’</a:t>
            </a:r>
            <a:r>
              <a:rPr sz="2000" dirty="0">
                <a:solidFill>
                  <a:prstClr val="black"/>
                </a:solidFill>
                <a:latin typeface="Arial"/>
                <a:cs typeface="Arial"/>
              </a:rPr>
              <a:t>s Function</a:t>
            </a:r>
            <a:r>
              <a:rPr sz="2000" spc="-10" dirty="0">
                <a:solidFill>
                  <a:prstClr val="black"/>
                </a:solidFill>
                <a:latin typeface="Arial"/>
                <a:cs typeface="Arial"/>
              </a:rPr>
              <a:t> </a:t>
            </a:r>
            <a:r>
              <a:rPr sz="2000" spc="-5" dirty="0">
                <a:solidFill>
                  <a:prstClr val="black"/>
                </a:solidFill>
                <a:latin typeface="Arial"/>
                <a:cs typeface="Arial"/>
              </a:rPr>
              <a:t>nod</a:t>
            </a:r>
            <a:r>
              <a:rPr sz="2000" dirty="0">
                <a:solidFill>
                  <a:prstClr val="black"/>
                </a:solidFill>
                <a:latin typeface="Arial"/>
                <a:cs typeface="Arial"/>
              </a:rPr>
              <a:t>e </a:t>
            </a:r>
            <a:r>
              <a:rPr sz="2000" spc="-5" dirty="0">
                <a:solidFill>
                  <a:prstClr val="black"/>
                </a:solidFill>
                <a:latin typeface="Arial"/>
                <a:cs typeface="Arial"/>
              </a:rPr>
              <a:t>allow</a:t>
            </a:r>
            <a:r>
              <a:rPr sz="2000" dirty="0">
                <a:solidFill>
                  <a:prstClr val="black"/>
                </a:solidFill>
                <a:latin typeface="Arial"/>
                <a:cs typeface="Arial"/>
              </a:rPr>
              <a:t>s </a:t>
            </a:r>
            <a:r>
              <a:rPr sz="2000" spc="-5" dirty="0">
                <a:solidFill>
                  <a:prstClr val="black"/>
                </a:solidFill>
                <a:latin typeface="Arial"/>
                <a:cs typeface="Arial"/>
              </a:rPr>
              <a:t>easy integratio</a:t>
            </a:r>
            <a:r>
              <a:rPr sz="2000" dirty="0">
                <a:solidFill>
                  <a:prstClr val="black"/>
                </a:solidFill>
                <a:latin typeface="Arial"/>
                <a:cs typeface="Arial"/>
              </a:rPr>
              <a:t>n</a:t>
            </a:r>
            <a:r>
              <a:rPr sz="2000" spc="5" dirty="0">
                <a:solidFill>
                  <a:prstClr val="black"/>
                </a:solidFill>
                <a:latin typeface="Arial"/>
                <a:cs typeface="Arial"/>
              </a:rPr>
              <a:t> </a:t>
            </a:r>
            <a:r>
              <a:rPr sz="2000" spc="-20" dirty="0">
                <a:solidFill>
                  <a:prstClr val="black"/>
                </a:solidFill>
                <a:latin typeface="Arial"/>
                <a:cs typeface="Arial"/>
              </a:rPr>
              <a:t>o</a:t>
            </a:r>
            <a:r>
              <a:rPr sz="2000" spc="-10" dirty="0">
                <a:solidFill>
                  <a:prstClr val="black"/>
                </a:solidFill>
                <a:latin typeface="Arial"/>
                <a:cs typeface="Arial"/>
              </a:rPr>
              <a:t>f</a:t>
            </a:r>
            <a:r>
              <a:rPr sz="2000" dirty="0">
                <a:solidFill>
                  <a:prstClr val="black"/>
                </a:solidFill>
                <a:latin typeface="Arial"/>
                <a:cs typeface="Arial"/>
              </a:rPr>
              <a:t> </a:t>
            </a:r>
            <a:r>
              <a:rPr sz="2000" spc="-5" dirty="0">
                <a:solidFill>
                  <a:prstClr val="black"/>
                </a:solidFill>
                <a:latin typeface="Arial"/>
                <a:cs typeface="Arial"/>
              </a:rPr>
              <a:t>CL</a:t>
            </a:r>
            <a:r>
              <a:rPr sz="2000" dirty="0">
                <a:solidFill>
                  <a:prstClr val="black"/>
                </a:solidFill>
                <a:latin typeface="Arial"/>
                <a:cs typeface="Arial"/>
              </a:rPr>
              <a:t>I tools</a:t>
            </a:r>
          </a:p>
          <a:p>
            <a:pPr marL="12700">
              <a:spcBef>
                <a:spcPts val="310"/>
              </a:spcBef>
              <a:tabLst>
                <a:tab pos="354965" algn="l"/>
              </a:tabLst>
            </a:pPr>
            <a:r>
              <a:rPr sz="2400" spc="-5" dirty="0">
                <a:solidFill>
                  <a:prstClr val="black"/>
                </a:solidFill>
                <a:latin typeface="Arial"/>
                <a:cs typeface="Arial"/>
              </a:rPr>
              <a:t>•</a:t>
            </a:r>
            <a:r>
              <a:rPr sz="2400" dirty="0">
                <a:solidFill>
                  <a:prstClr val="black"/>
                </a:solidFill>
                <a:latin typeface="Helvetica"/>
                <a:cs typeface="Helvetica"/>
              </a:rPr>
              <a:t> 	</a:t>
            </a:r>
            <a:r>
              <a:rPr sz="2400" spc="-15" dirty="0">
                <a:solidFill>
                  <a:prstClr val="black"/>
                </a:solidFill>
                <a:latin typeface="Arial"/>
                <a:cs typeface="Arial"/>
              </a:rPr>
              <a:t>Pipeline</a:t>
            </a:r>
            <a:r>
              <a:rPr sz="2400" dirty="0">
                <a:solidFill>
                  <a:prstClr val="black"/>
                </a:solidFill>
                <a:latin typeface="Arial"/>
                <a:cs typeface="Arial"/>
              </a:rPr>
              <a:t> </a:t>
            </a:r>
            <a:r>
              <a:rPr sz="2400" spc="-5" dirty="0">
                <a:solidFill>
                  <a:prstClr val="black"/>
                </a:solidFill>
                <a:latin typeface="Arial"/>
                <a:cs typeface="Arial"/>
              </a:rPr>
              <a:t>complexity</a:t>
            </a:r>
            <a:endParaRPr sz="2400" dirty="0">
              <a:solidFill>
                <a:prstClr val="black"/>
              </a:solidFill>
              <a:latin typeface="Arial"/>
              <a:cs typeface="Arial"/>
            </a:endParaRPr>
          </a:p>
          <a:p>
            <a:pPr marL="469900">
              <a:spcBef>
                <a:spcPts val="225"/>
              </a:spcBef>
            </a:pPr>
            <a:r>
              <a:rPr sz="2000" spc="-5" dirty="0">
                <a:solidFill>
                  <a:prstClr val="black"/>
                </a:solidFill>
                <a:latin typeface="Arial"/>
                <a:cs typeface="Arial"/>
              </a:rPr>
              <a:t>–</a:t>
            </a:r>
            <a:r>
              <a:rPr sz="2000" dirty="0">
                <a:solidFill>
                  <a:prstClr val="black"/>
                </a:solidFill>
                <a:latin typeface="Helvetica"/>
                <a:cs typeface="Helvetica"/>
              </a:rPr>
              <a:t> </a:t>
            </a:r>
            <a:r>
              <a:rPr sz="2000" spc="105" dirty="0">
                <a:solidFill>
                  <a:prstClr val="black"/>
                </a:solidFill>
                <a:latin typeface="Helvetica"/>
                <a:cs typeface="Helvetica"/>
              </a:rPr>
              <a:t> </a:t>
            </a:r>
            <a:r>
              <a:rPr sz="2000" dirty="0">
                <a:solidFill>
                  <a:prstClr val="black"/>
                </a:solidFill>
                <a:latin typeface="Arial"/>
                <a:cs typeface="Arial"/>
              </a:rPr>
              <a:t>Iterable</a:t>
            </a:r>
            <a:r>
              <a:rPr sz="2000" spc="-5" dirty="0">
                <a:solidFill>
                  <a:prstClr val="black"/>
                </a:solidFill>
                <a:latin typeface="Arial"/>
                <a:cs typeface="Arial"/>
              </a:rPr>
              <a:t>s</a:t>
            </a:r>
            <a:r>
              <a:rPr sz="2000" spc="-10" dirty="0">
                <a:solidFill>
                  <a:prstClr val="black"/>
                </a:solidFill>
                <a:latin typeface="Arial"/>
                <a:cs typeface="Arial"/>
              </a:rPr>
              <a:t>,</a:t>
            </a:r>
            <a:r>
              <a:rPr sz="2000" spc="-5" dirty="0">
                <a:solidFill>
                  <a:prstClr val="black"/>
                </a:solidFill>
                <a:latin typeface="Arial"/>
                <a:cs typeface="Arial"/>
              </a:rPr>
              <a:t> </a:t>
            </a:r>
            <a:r>
              <a:rPr sz="2000" dirty="0">
                <a:solidFill>
                  <a:prstClr val="black"/>
                </a:solidFill>
                <a:latin typeface="Arial"/>
                <a:cs typeface="Arial"/>
              </a:rPr>
              <a:t>MapNodes</a:t>
            </a:r>
          </a:p>
          <a:p>
            <a:pPr marL="469900">
              <a:spcBef>
                <a:spcPts val="259"/>
              </a:spcBef>
            </a:pPr>
            <a:r>
              <a:rPr sz="2000" spc="-5" dirty="0">
                <a:solidFill>
                  <a:prstClr val="black"/>
                </a:solidFill>
                <a:latin typeface="Arial"/>
                <a:cs typeface="Arial"/>
              </a:rPr>
              <a:t>–</a:t>
            </a:r>
            <a:r>
              <a:rPr sz="2000" dirty="0">
                <a:solidFill>
                  <a:prstClr val="black"/>
                </a:solidFill>
                <a:latin typeface="Helvetica"/>
                <a:cs typeface="Helvetica"/>
              </a:rPr>
              <a:t> </a:t>
            </a:r>
            <a:r>
              <a:rPr sz="2000" spc="105" dirty="0">
                <a:solidFill>
                  <a:prstClr val="black"/>
                </a:solidFill>
                <a:latin typeface="Helvetica"/>
                <a:cs typeface="Helvetica"/>
              </a:rPr>
              <a:t> </a:t>
            </a:r>
            <a:r>
              <a:rPr sz="2000" spc="-5" dirty="0">
                <a:solidFill>
                  <a:prstClr val="black"/>
                </a:solidFill>
                <a:latin typeface="Arial"/>
                <a:cs typeface="Arial"/>
              </a:rPr>
              <a:t>Neste</a:t>
            </a:r>
            <a:r>
              <a:rPr sz="2000" dirty="0">
                <a:solidFill>
                  <a:prstClr val="black"/>
                </a:solidFill>
                <a:latin typeface="Arial"/>
                <a:cs typeface="Arial"/>
              </a:rPr>
              <a:t>d </a:t>
            </a:r>
            <a:r>
              <a:rPr sz="2000" spc="-5" dirty="0">
                <a:solidFill>
                  <a:prstClr val="black"/>
                </a:solidFill>
                <a:latin typeface="Arial"/>
                <a:cs typeface="Arial"/>
              </a:rPr>
              <a:t>workflows</a:t>
            </a:r>
            <a:endParaRPr sz="2000" dirty="0">
              <a:solidFill>
                <a:prstClr val="black"/>
              </a:solidFill>
              <a:latin typeface="Arial"/>
              <a:cs typeface="Arial"/>
            </a:endParaRPr>
          </a:p>
        </p:txBody>
      </p:sp>
      <p:sp>
        <p:nvSpPr>
          <p:cNvPr id="4" name="object 4"/>
          <p:cNvSpPr>
            <a:spLocks noChangeAspect="1"/>
          </p:cNvSpPr>
          <p:nvPr/>
        </p:nvSpPr>
        <p:spPr>
          <a:xfrm>
            <a:off x="656120" y="2238968"/>
            <a:ext cx="1806899" cy="4021667"/>
          </a:xfrm>
          <a:prstGeom prst="rect">
            <a:avLst/>
          </a:prstGeom>
          <a:blipFill>
            <a:blip r:embed="rId3" cstate="print"/>
            <a:stretch>
              <a:fillRect/>
            </a:stretch>
          </a:blipFill>
        </p:spPr>
        <p:txBody>
          <a:bodyPr wrap="square" lIns="0" tIns="0" rIns="0" bIns="0" rtlCol="0"/>
          <a:lstStyle/>
          <a:p>
            <a:endParaRPr>
              <a:solidFill>
                <a:prstClr val="black"/>
              </a:solidFill>
              <a:latin typeface="Arial"/>
            </a:endParaRPr>
          </a:p>
        </p:txBody>
      </p:sp>
      <p:sp>
        <p:nvSpPr>
          <p:cNvPr id="5" name="object 5"/>
          <p:cNvSpPr txBox="1"/>
          <p:nvPr/>
        </p:nvSpPr>
        <p:spPr>
          <a:xfrm>
            <a:off x="3223203" y="6365137"/>
            <a:ext cx="4148454" cy="495300"/>
          </a:xfrm>
          <a:prstGeom prst="rect">
            <a:avLst/>
          </a:prstGeom>
        </p:spPr>
        <p:txBody>
          <a:bodyPr vert="horz" wrap="square" lIns="0" tIns="0" rIns="0" bIns="0" rtlCol="0">
            <a:spAutoFit/>
          </a:bodyPr>
          <a:lstStyle/>
          <a:p>
            <a:pPr marL="12700" marR="5080">
              <a:lnSpc>
                <a:spcPct val="86800"/>
              </a:lnSpc>
            </a:pPr>
            <a:r>
              <a:rPr sz="1200" dirty="0">
                <a:solidFill>
                  <a:srgbClr val="7F7F7F"/>
                </a:solidFill>
                <a:latin typeface="Arial"/>
                <a:cs typeface="Arial"/>
              </a:rPr>
              <a:t>Image</a:t>
            </a:r>
            <a:r>
              <a:rPr sz="1200" spc="-5" dirty="0">
                <a:solidFill>
                  <a:srgbClr val="7F7F7F"/>
                </a:solidFill>
                <a:latin typeface="Arial"/>
                <a:cs typeface="Arial"/>
              </a:rPr>
              <a:t> </a:t>
            </a:r>
            <a:r>
              <a:rPr sz="1200" dirty="0">
                <a:solidFill>
                  <a:srgbClr val="7F7F7F"/>
                </a:solidFill>
                <a:latin typeface="Arial"/>
                <a:cs typeface="Arial"/>
              </a:rPr>
              <a:t>source:</a:t>
            </a:r>
            <a:r>
              <a:rPr sz="1200" spc="-5" dirty="0">
                <a:solidFill>
                  <a:srgbClr val="7F7F7F"/>
                </a:solidFill>
                <a:latin typeface="Arial"/>
                <a:cs typeface="Arial"/>
              </a:rPr>
              <a:t> </a:t>
            </a:r>
            <a:r>
              <a:rPr sz="1200" dirty="0">
                <a:solidFill>
                  <a:srgbClr val="7F7F7F"/>
                </a:solidFill>
                <a:latin typeface="Arial"/>
                <a:cs typeface="Arial"/>
              </a:rPr>
              <a:t>Gorgolewski</a:t>
            </a:r>
            <a:r>
              <a:rPr sz="1200" spc="-5" dirty="0">
                <a:solidFill>
                  <a:srgbClr val="7F7F7F"/>
                </a:solidFill>
                <a:latin typeface="Arial"/>
                <a:cs typeface="Arial"/>
              </a:rPr>
              <a:t> </a:t>
            </a:r>
            <a:r>
              <a:rPr sz="1200" spc="-10" dirty="0">
                <a:solidFill>
                  <a:srgbClr val="7F7F7F"/>
                </a:solidFill>
                <a:latin typeface="Arial"/>
                <a:cs typeface="Arial"/>
              </a:rPr>
              <a:t>K</a:t>
            </a:r>
            <a:r>
              <a:rPr sz="1200" dirty="0">
                <a:solidFill>
                  <a:srgbClr val="7F7F7F"/>
                </a:solidFill>
                <a:latin typeface="Arial"/>
                <a:cs typeface="Arial"/>
              </a:rPr>
              <a:t> </a:t>
            </a:r>
            <a:r>
              <a:rPr sz="1200" i="1" spc="-15" dirty="0">
                <a:solidFill>
                  <a:srgbClr val="919191"/>
                </a:solidFill>
                <a:latin typeface="Arial"/>
                <a:cs typeface="Arial"/>
              </a:rPr>
              <a:t>e</a:t>
            </a:r>
            <a:r>
              <a:rPr sz="1200" i="1" spc="-5" dirty="0">
                <a:solidFill>
                  <a:srgbClr val="919191"/>
                </a:solidFill>
                <a:latin typeface="Arial"/>
                <a:cs typeface="Arial"/>
              </a:rPr>
              <a:t>t</a:t>
            </a:r>
            <a:r>
              <a:rPr sz="1200" i="1" dirty="0">
                <a:solidFill>
                  <a:srgbClr val="919191"/>
                </a:solidFill>
                <a:latin typeface="Arial"/>
                <a:cs typeface="Arial"/>
              </a:rPr>
              <a:t> </a:t>
            </a:r>
            <a:r>
              <a:rPr sz="1200" i="1" spc="-5" dirty="0">
                <a:solidFill>
                  <a:srgbClr val="919191"/>
                </a:solidFill>
                <a:latin typeface="Arial"/>
                <a:cs typeface="Arial"/>
              </a:rPr>
              <a:t>al.,</a:t>
            </a:r>
            <a:r>
              <a:rPr sz="1200" i="1" dirty="0">
                <a:solidFill>
                  <a:srgbClr val="919191"/>
                </a:solidFill>
                <a:latin typeface="Arial"/>
                <a:cs typeface="Arial"/>
              </a:rPr>
              <a:t> </a:t>
            </a:r>
            <a:r>
              <a:rPr sz="1200" dirty="0">
                <a:solidFill>
                  <a:srgbClr val="7F7F7F"/>
                </a:solidFill>
                <a:latin typeface="Arial"/>
                <a:cs typeface="Arial"/>
              </a:rPr>
              <a:t>(20</a:t>
            </a:r>
            <a:r>
              <a:rPr sz="1200" spc="-90" dirty="0">
                <a:solidFill>
                  <a:srgbClr val="7F7F7F"/>
                </a:solidFill>
                <a:latin typeface="Arial"/>
                <a:cs typeface="Arial"/>
              </a:rPr>
              <a:t>1</a:t>
            </a:r>
            <a:r>
              <a:rPr sz="1200" spc="-5" dirty="0">
                <a:solidFill>
                  <a:srgbClr val="7F7F7F"/>
                </a:solidFill>
                <a:latin typeface="Arial"/>
                <a:cs typeface="Arial"/>
              </a:rPr>
              <a:t>1</a:t>
            </a:r>
            <a:r>
              <a:rPr sz="1200" dirty="0">
                <a:solidFill>
                  <a:srgbClr val="7F7F7F"/>
                </a:solidFill>
                <a:latin typeface="Arial"/>
                <a:cs typeface="Arial"/>
              </a:rPr>
              <a:t>) </a:t>
            </a:r>
            <a:r>
              <a:rPr sz="1200" spc="-5" dirty="0">
                <a:solidFill>
                  <a:srgbClr val="7F7F7F"/>
                </a:solidFill>
                <a:latin typeface="Arial"/>
                <a:cs typeface="Arial"/>
              </a:rPr>
              <a:t>Nipyp</a:t>
            </a:r>
            <a:r>
              <a:rPr sz="1200" dirty="0">
                <a:solidFill>
                  <a:srgbClr val="7F7F7F"/>
                </a:solidFill>
                <a:latin typeface="Arial"/>
                <a:cs typeface="Arial"/>
              </a:rPr>
              <a:t>e</a:t>
            </a:r>
            <a:r>
              <a:rPr sz="1200" spc="-5" dirty="0">
                <a:solidFill>
                  <a:srgbClr val="7F7F7F"/>
                </a:solidFill>
                <a:latin typeface="Arial"/>
                <a:cs typeface="Arial"/>
              </a:rPr>
              <a:t>:</a:t>
            </a:r>
            <a:r>
              <a:rPr sz="1200" dirty="0">
                <a:solidFill>
                  <a:srgbClr val="7F7F7F"/>
                </a:solidFill>
                <a:latin typeface="Arial"/>
                <a:cs typeface="Arial"/>
              </a:rPr>
              <a:t> a</a:t>
            </a:r>
            <a:r>
              <a:rPr sz="1200" spc="-5" dirty="0">
                <a:solidFill>
                  <a:srgbClr val="7F7F7F"/>
                </a:solidFill>
                <a:latin typeface="Arial"/>
                <a:cs typeface="Arial"/>
              </a:rPr>
              <a:t> </a:t>
            </a:r>
            <a:r>
              <a:rPr sz="1200" dirty="0">
                <a:solidFill>
                  <a:srgbClr val="7F7F7F"/>
                </a:solidFill>
                <a:latin typeface="Arial"/>
                <a:cs typeface="Arial"/>
              </a:rPr>
              <a:t>flexible, </a:t>
            </a:r>
            <a:r>
              <a:rPr sz="1200" spc="-5" dirty="0">
                <a:solidFill>
                  <a:srgbClr val="7F7F7F"/>
                </a:solidFill>
                <a:latin typeface="Arial"/>
                <a:cs typeface="Arial"/>
              </a:rPr>
              <a:t>lightweigh</a:t>
            </a:r>
            <a:r>
              <a:rPr sz="1200" dirty="0">
                <a:solidFill>
                  <a:srgbClr val="7F7F7F"/>
                </a:solidFill>
                <a:latin typeface="Arial"/>
                <a:cs typeface="Arial"/>
              </a:rPr>
              <a:t>t </a:t>
            </a:r>
            <a:r>
              <a:rPr sz="1200" spc="-5" dirty="0">
                <a:solidFill>
                  <a:srgbClr val="7F7F7F"/>
                </a:solidFill>
                <a:latin typeface="Arial"/>
                <a:cs typeface="Arial"/>
              </a:rPr>
              <a:t>an</a:t>
            </a:r>
            <a:r>
              <a:rPr sz="1200" dirty="0">
                <a:solidFill>
                  <a:srgbClr val="7F7F7F"/>
                </a:solidFill>
                <a:latin typeface="Arial"/>
                <a:cs typeface="Arial"/>
              </a:rPr>
              <a:t>d </a:t>
            </a:r>
            <a:r>
              <a:rPr sz="1200" spc="-5" dirty="0">
                <a:solidFill>
                  <a:srgbClr val="7F7F7F"/>
                </a:solidFill>
                <a:latin typeface="Arial"/>
                <a:cs typeface="Arial"/>
              </a:rPr>
              <a:t>extensibl</a:t>
            </a:r>
            <a:r>
              <a:rPr sz="1200" dirty="0">
                <a:solidFill>
                  <a:srgbClr val="7F7F7F"/>
                </a:solidFill>
                <a:latin typeface="Arial"/>
                <a:cs typeface="Arial"/>
              </a:rPr>
              <a:t>e </a:t>
            </a:r>
            <a:r>
              <a:rPr sz="1200" spc="-5" dirty="0">
                <a:solidFill>
                  <a:srgbClr val="7F7F7F"/>
                </a:solidFill>
                <a:latin typeface="Arial"/>
                <a:cs typeface="Arial"/>
              </a:rPr>
              <a:t>neuroimagin</a:t>
            </a:r>
            <a:r>
              <a:rPr sz="1200" dirty="0">
                <a:solidFill>
                  <a:srgbClr val="7F7F7F"/>
                </a:solidFill>
                <a:latin typeface="Arial"/>
                <a:cs typeface="Arial"/>
              </a:rPr>
              <a:t>g </a:t>
            </a:r>
            <a:r>
              <a:rPr sz="1200" spc="-5" dirty="0">
                <a:solidFill>
                  <a:srgbClr val="7F7F7F"/>
                </a:solidFill>
                <a:latin typeface="Arial"/>
                <a:cs typeface="Arial"/>
              </a:rPr>
              <a:t>dat</a:t>
            </a:r>
            <a:r>
              <a:rPr sz="1200" dirty="0">
                <a:solidFill>
                  <a:srgbClr val="7F7F7F"/>
                </a:solidFill>
                <a:latin typeface="Arial"/>
                <a:cs typeface="Arial"/>
              </a:rPr>
              <a:t>a </a:t>
            </a:r>
            <a:r>
              <a:rPr sz="1200" spc="-5" dirty="0">
                <a:solidFill>
                  <a:srgbClr val="7F7F7F"/>
                </a:solidFill>
                <a:latin typeface="Arial"/>
                <a:cs typeface="Arial"/>
              </a:rPr>
              <a:t>processing </a:t>
            </a:r>
            <a:r>
              <a:rPr sz="1200" dirty="0">
                <a:solidFill>
                  <a:srgbClr val="7F7F7F"/>
                </a:solidFill>
                <a:latin typeface="Arial"/>
                <a:cs typeface="Arial"/>
              </a:rPr>
              <a:t>framework</a:t>
            </a:r>
            <a:r>
              <a:rPr sz="1200" spc="-5" dirty="0">
                <a:solidFill>
                  <a:srgbClr val="7F7F7F"/>
                </a:solidFill>
                <a:latin typeface="Arial"/>
                <a:cs typeface="Arial"/>
              </a:rPr>
              <a:t> i</a:t>
            </a:r>
            <a:r>
              <a:rPr sz="1200" dirty="0">
                <a:solidFill>
                  <a:srgbClr val="7F7F7F"/>
                </a:solidFill>
                <a:latin typeface="Arial"/>
                <a:cs typeface="Arial"/>
              </a:rPr>
              <a:t>n Python.</a:t>
            </a:r>
            <a:r>
              <a:rPr sz="1200" spc="-5" dirty="0">
                <a:solidFill>
                  <a:srgbClr val="7F7F7F"/>
                </a:solidFill>
                <a:latin typeface="Arial"/>
                <a:cs typeface="Arial"/>
              </a:rPr>
              <a:t> </a:t>
            </a:r>
            <a:r>
              <a:rPr sz="1200" spc="-10" dirty="0">
                <a:solidFill>
                  <a:srgbClr val="7F7F7F"/>
                </a:solidFill>
                <a:latin typeface="Arial"/>
                <a:cs typeface="Arial"/>
              </a:rPr>
              <a:t>Front.</a:t>
            </a:r>
            <a:r>
              <a:rPr sz="1200" spc="-5" dirty="0">
                <a:solidFill>
                  <a:srgbClr val="7F7F7F"/>
                </a:solidFill>
                <a:latin typeface="Arial"/>
                <a:cs typeface="Arial"/>
              </a:rPr>
              <a:t> Neuroinfor</a:t>
            </a:r>
            <a:r>
              <a:rPr sz="1200" dirty="0">
                <a:solidFill>
                  <a:srgbClr val="7F7F7F"/>
                </a:solidFill>
                <a:latin typeface="Arial"/>
                <a:cs typeface="Arial"/>
              </a:rPr>
              <a:t>m</a:t>
            </a:r>
            <a:r>
              <a:rPr sz="1200" spc="-5" dirty="0">
                <a:solidFill>
                  <a:srgbClr val="7F7F7F"/>
                </a:solidFill>
                <a:latin typeface="Arial"/>
                <a:cs typeface="Arial"/>
              </a:rPr>
              <a:t>. 5:13.</a:t>
            </a:r>
            <a:endParaRPr sz="1200" dirty="0">
              <a:solidFill>
                <a:prstClr val="black"/>
              </a:solidFill>
              <a:latin typeface="Arial"/>
              <a:cs typeface="Arial"/>
            </a:endParaRPr>
          </a:p>
        </p:txBody>
      </p:sp>
      <p:sp>
        <p:nvSpPr>
          <p:cNvPr id="6" name="object 6"/>
          <p:cNvSpPr txBox="1">
            <a:spLocks noGrp="1"/>
          </p:cNvSpPr>
          <p:nvPr>
            <p:ph type="title" idx="4294967295"/>
          </p:nvPr>
        </p:nvSpPr>
        <p:spPr>
          <a:xfrm>
            <a:off x="0" y="762000"/>
            <a:ext cx="8229600" cy="1295400"/>
          </a:xfrm>
          <a:prstGeom prst="rect">
            <a:avLst/>
          </a:prstGeom>
        </p:spPr>
        <p:txBody>
          <a:bodyPr vert="horz" wrap="square" lIns="0" tIns="331511" rIns="0" bIns="0" rtlCol="0">
            <a:spAutoFit/>
          </a:bodyPr>
          <a:lstStyle/>
          <a:p>
            <a:pPr marL="604520" marR="5080">
              <a:lnSpc>
                <a:spcPts val="3800"/>
              </a:lnSpc>
            </a:pPr>
            <a:r>
              <a:rPr sz="3200" b="1" spc="0" dirty="0" smtClean="0">
                <a:latin typeface="Arial"/>
                <a:cs typeface="Arial"/>
              </a:rPr>
              <a:t>NiPype</a:t>
            </a:r>
            <a:r>
              <a:rPr lang="en-US" sz="3200" b="0" dirty="0" smtClean="0">
                <a:latin typeface="Arial"/>
                <a:cs typeface="Arial"/>
              </a:rPr>
              <a:t/>
            </a:r>
            <a:br>
              <a:rPr lang="en-US" sz="3200" b="0" dirty="0" smtClean="0">
                <a:latin typeface="Arial"/>
                <a:cs typeface="Arial"/>
              </a:rPr>
            </a:br>
            <a:r>
              <a:rPr lang="en-US" sz="2400" spc="-5" dirty="0" smtClean="0">
                <a:latin typeface="Arial"/>
                <a:cs typeface="Arial"/>
              </a:rPr>
              <a:t>A l</a:t>
            </a:r>
            <a:r>
              <a:rPr sz="2400" b="0" spc="-5" dirty="0" smtClean="0">
                <a:latin typeface="Arial"/>
                <a:cs typeface="Arial"/>
              </a:rPr>
              <a:t>arg</a:t>
            </a:r>
            <a:r>
              <a:rPr sz="2400" b="0" dirty="0" smtClean="0">
                <a:latin typeface="Arial"/>
                <a:cs typeface="Arial"/>
              </a:rPr>
              <a:t>e </a:t>
            </a:r>
            <a:r>
              <a:rPr sz="2400" b="0" dirty="0">
                <a:latin typeface="Arial"/>
                <a:cs typeface="Arial"/>
              </a:rPr>
              <a:t>catalog</a:t>
            </a:r>
            <a:r>
              <a:rPr sz="2400" b="0" spc="-5" dirty="0">
                <a:latin typeface="Arial"/>
                <a:cs typeface="Arial"/>
              </a:rPr>
              <a:t> </a:t>
            </a:r>
            <a:r>
              <a:rPr sz="2400" b="0" spc="-25" dirty="0">
                <a:latin typeface="Arial"/>
                <a:cs typeface="Arial"/>
              </a:rPr>
              <a:t>o</a:t>
            </a:r>
            <a:r>
              <a:rPr sz="2400" b="0" spc="-10" dirty="0">
                <a:latin typeface="Arial"/>
                <a:cs typeface="Arial"/>
              </a:rPr>
              <a:t>f</a:t>
            </a:r>
            <a:r>
              <a:rPr sz="2400" b="0" dirty="0">
                <a:latin typeface="Arial"/>
                <a:cs typeface="Arial"/>
              </a:rPr>
              <a:t> tools</a:t>
            </a:r>
            <a:r>
              <a:rPr sz="2400" b="0" spc="-10" dirty="0">
                <a:latin typeface="Arial"/>
                <a:cs typeface="Arial"/>
              </a:rPr>
              <a:t> </a:t>
            </a:r>
            <a:r>
              <a:rPr sz="2400" b="0" spc="-5" dirty="0">
                <a:latin typeface="Arial"/>
                <a:cs typeface="Arial"/>
              </a:rPr>
              <a:t>wit</a:t>
            </a:r>
            <a:r>
              <a:rPr sz="2400" b="0" dirty="0">
                <a:latin typeface="Arial"/>
                <a:cs typeface="Arial"/>
              </a:rPr>
              <a:t>h a </a:t>
            </a:r>
            <a:r>
              <a:rPr sz="2400" b="0" spc="-5" dirty="0" smtClean="0">
                <a:latin typeface="Arial"/>
                <a:cs typeface="Arial"/>
              </a:rPr>
              <a:t>unifor</a:t>
            </a:r>
            <a:r>
              <a:rPr sz="2400" b="0" dirty="0" smtClean="0">
                <a:latin typeface="Arial"/>
                <a:cs typeface="Arial"/>
              </a:rPr>
              <a:t>m</a:t>
            </a:r>
            <a:r>
              <a:rPr lang="en-US" sz="2400" b="0" dirty="0" smtClean="0">
                <a:latin typeface="Arial"/>
                <a:cs typeface="Arial"/>
              </a:rPr>
              <a:t> Python</a:t>
            </a:r>
            <a:r>
              <a:rPr sz="2400" b="0" dirty="0" smtClean="0">
                <a:latin typeface="Arial"/>
                <a:cs typeface="Arial"/>
              </a:rPr>
              <a:t> </a:t>
            </a:r>
            <a:r>
              <a:rPr sz="2400" b="0" spc="-5" dirty="0">
                <a:latin typeface="Arial"/>
                <a:cs typeface="Arial"/>
              </a:rPr>
              <a:t>interface</a:t>
            </a:r>
            <a:endParaRPr sz="2400" dirty="0">
              <a:latin typeface="Arial"/>
              <a:cs typeface="Arial"/>
            </a:endParaRPr>
          </a:p>
        </p:txBody>
      </p:sp>
      <p:sp>
        <p:nvSpPr>
          <p:cNvPr id="7" name="TextBox 6"/>
          <p:cNvSpPr txBox="1"/>
          <p:nvPr/>
        </p:nvSpPr>
        <p:spPr>
          <a:xfrm>
            <a:off x="7496741" y="6477000"/>
            <a:ext cx="1382159" cy="246221"/>
          </a:xfrm>
          <a:prstGeom prst="rect">
            <a:avLst/>
          </a:prstGeom>
          <a:noFill/>
        </p:spPr>
        <p:txBody>
          <a:bodyPr wrap="none" rtlCol="0">
            <a:spAutoFit/>
          </a:bodyPr>
          <a:lstStyle/>
          <a:p>
            <a:r>
              <a:rPr lang="en-US" sz="1000" dirty="0" smtClean="0">
                <a:solidFill>
                  <a:prstClr val="black"/>
                </a:solidFill>
                <a:latin typeface="Arial"/>
              </a:rPr>
              <a:t>Courtesy H. Johnson</a:t>
            </a:r>
            <a:endParaRPr lang="en-US" sz="1000" dirty="0">
              <a:solidFill>
                <a:prstClr val="black"/>
              </a:solidFill>
              <a:latin typeface="Arial"/>
            </a:endParaRPr>
          </a:p>
        </p:txBody>
      </p:sp>
      <p:sp>
        <p:nvSpPr>
          <p:cNvPr id="8" name="object 3"/>
          <p:cNvSpPr txBox="1"/>
          <p:nvPr/>
        </p:nvSpPr>
        <p:spPr>
          <a:xfrm>
            <a:off x="2714967" y="0"/>
            <a:ext cx="6429033" cy="315898"/>
          </a:xfrm>
          <a:prstGeom prst="rect">
            <a:avLst/>
          </a:prstGeom>
        </p:spPr>
        <p:txBody>
          <a:bodyPr vert="horz" wrap="square" lIns="0" tIns="0" rIns="0" bIns="0" rtlCol="0">
            <a:spAutoFit/>
          </a:bodyPr>
          <a:lstStyle/>
          <a:p>
            <a:pPr marL="12700">
              <a:lnSpc>
                <a:spcPts val="2620"/>
              </a:lnSpc>
            </a:pPr>
            <a:r>
              <a:rPr sz="1400" spc="-5" dirty="0">
                <a:solidFill>
                  <a:prstClr val="black"/>
                </a:solidFill>
                <a:latin typeface="Arial"/>
                <a:cs typeface="Arial"/>
              </a:rPr>
              <a:t>NA-</a:t>
            </a:r>
            <a:r>
              <a:rPr sz="1400" spc="-5" dirty="0" smtClean="0">
                <a:solidFill>
                  <a:prstClr val="black"/>
                </a:solidFill>
                <a:latin typeface="Arial"/>
                <a:cs typeface="Arial"/>
              </a:rPr>
              <a:t>MIC</a:t>
            </a:r>
            <a:r>
              <a:rPr lang="en-US" sz="1400" dirty="0" smtClean="0">
                <a:solidFill>
                  <a:prstClr val="black"/>
                </a:solidFill>
                <a:latin typeface="Arial"/>
                <a:cs typeface="Arial"/>
              </a:rPr>
              <a:t>: </a:t>
            </a:r>
            <a:r>
              <a:rPr sz="1400" spc="-5" dirty="0" smtClean="0">
                <a:solidFill>
                  <a:prstClr val="black"/>
                </a:solidFill>
                <a:latin typeface="Arial"/>
                <a:cs typeface="Arial"/>
              </a:rPr>
              <a:t>Nationa</a:t>
            </a:r>
            <a:r>
              <a:rPr sz="1400" dirty="0" smtClean="0">
                <a:solidFill>
                  <a:prstClr val="black"/>
                </a:solidFill>
                <a:latin typeface="Arial"/>
                <a:cs typeface="Arial"/>
              </a:rPr>
              <a:t>l</a:t>
            </a:r>
            <a:r>
              <a:rPr sz="1400" spc="-80" dirty="0" smtClean="0">
                <a:solidFill>
                  <a:prstClr val="black"/>
                </a:solidFill>
                <a:latin typeface="Arial"/>
                <a:cs typeface="Arial"/>
              </a:rPr>
              <a:t> </a:t>
            </a:r>
            <a:r>
              <a:rPr sz="1400" dirty="0">
                <a:solidFill>
                  <a:prstClr val="black"/>
                </a:solidFill>
                <a:latin typeface="Arial"/>
                <a:cs typeface="Arial"/>
              </a:rPr>
              <a:t>Alliance</a:t>
            </a:r>
            <a:r>
              <a:rPr sz="1400" spc="-5" dirty="0">
                <a:solidFill>
                  <a:prstClr val="black"/>
                </a:solidFill>
                <a:latin typeface="Arial"/>
                <a:cs typeface="Arial"/>
              </a:rPr>
              <a:t> </a:t>
            </a:r>
            <a:r>
              <a:rPr sz="1400" spc="-10" dirty="0">
                <a:solidFill>
                  <a:prstClr val="black"/>
                </a:solidFill>
                <a:latin typeface="Arial"/>
                <a:cs typeface="Arial"/>
              </a:rPr>
              <a:t>for</a:t>
            </a:r>
            <a:r>
              <a:rPr sz="1400" spc="-5" dirty="0">
                <a:solidFill>
                  <a:prstClr val="black"/>
                </a:solidFill>
                <a:latin typeface="Arial"/>
                <a:cs typeface="Arial"/>
              </a:rPr>
              <a:t> </a:t>
            </a:r>
            <a:r>
              <a:rPr sz="1400" dirty="0">
                <a:solidFill>
                  <a:prstClr val="black"/>
                </a:solidFill>
                <a:latin typeface="Arial"/>
                <a:cs typeface="Arial"/>
              </a:rPr>
              <a:t>Medical</a:t>
            </a:r>
            <a:r>
              <a:rPr sz="1400" spc="-5" dirty="0">
                <a:solidFill>
                  <a:prstClr val="black"/>
                </a:solidFill>
                <a:latin typeface="Arial"/>
                <a:cs typeface="Arial"/>
              </a:rPr>
              <a:t> </a:t>
            </a:r>
            <a:r>
              <a:rPr sz="1400" dirty="0">
                <a:solidFill>
                  <a:prstClr val="black"/>
                </a:solidFill>
                <a:latin typeface="Arial"/>
                <a:cs typeface="Arial"/>
              </a:rPr>
              <a:t>Image</a:t>
            </a:r>
            <a:r>
              <a:rPr sz="1400" spc="-5" dirty="0">
                <a:solidFill>
                  <a:prstClr val="black"/>
                </a:solidFill>
                <a:latin typeface="Arial"/>
                <a:cs typeface="Arial"/>
              </a:rPr>
              <a:t> Computing </a:t>
            </a:r>
            <a:r>
              <a:rPr sz="1400" spc="-15" dirty="0">
                <a:solidFill>
                  <a:prstClr val="black"/>
                </a:solidFill>
                <a:latin typeface="Arial"/>
                <a:cs typeface="Arial"/>
                <a:hlinkClick r:id="rId4"/>
              </a:rPr>
              <a:t>http://w</a:t>
            </a:r>
            <a:r>
              <a:rPr sz="1400" spc="-20" dirty="0">
                <a:solidFill>
                  <a:prstClr val="black"/>
                </a:solidFill>
                <a:latin typeface="Arial"/>
                <a:cs typeface="Arial"/>
                <a:hlinkClick r:id="rId4"/>
              </a:rPr>
              <a:t>w</a:t>
            </a:r>
            <a:r>
              <a:rPr sz="1400" spc="-120" dirty="0">
                <a:solidFill>
                  <a:prstClr val="black"/>
                </a:solidFill>
                <a:latin typeface="Arial"/>
                <a:cs typeface="Arial"/>
                <a:hlinkClick r:id="rId4"/>
              </a:rPr>
              <a:t>w</a:t>
            </a:r>
            <a:r>
              <a:rPr sz="1400" dirty="0">
                <a:solidFill>
                  <a:prstClr val="black"/>
                </a:solidFill>
                <a:latin typeface="Arial"/>
                <a:cs typeface="Arial"/>
                <a:hlinkClick r:id="rId4"/>
              </a:rPr>
              <a:t>.na-mic.org</a:t>
            </a:r>
            <a:endParaRPr sz="1400" dirty="0">
              <a:solidFill>
                <a:prstClr val="black"/>
              </a:solidFill>
              <a:latin typeface="Arial"/>
              <a:cs typeface="Arial"/>
            </a:endParaRPr>
          </a:p>
        </p:txBody>
      </p:sp>
    </p:spTree>
    <p:extLst>
      <p:ext uri="{BB962C8B-B14F-4D97-AF65-F5344CB8AC3E}">
        <p14:creationId xmlns:p14="http://schemas.microsoft.com/office/powerpoint/2010/main" val="385724197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5898147" cy="1927225"/>
          </a:xfrm>
        </p:spPr>
        <p:txBody>
          <a:bodyPr/>
          <a:lstStyle/>
          <a:p>
            <a:r>
              <a:rPr lang="en-US" sz="2400" dirty="0"/>
              <a:t>Tsunami in the Procedure Room, the Growing Challenge of Managing Data in Image Guided Interventions and </a:t>
            </a:r>
            <a:r>
              <a:rPr lang="en-US" sz="2400" dirty="0" smtClean="0"/>
              <a:t>Surgery</a:t>
            </a:r>
            <a:endParaRPr lang="en-US" sz="2400" dirty="0">
              <a:latin typeface="+mn-lt"/>
            </a:endParaRPr>
          </a:p>
        </p:txBody>
      </p:sp>
      <p:sp>
        <p:nvSpPr>
          <p:cNvPr id="3" name="Subtitle 2"/>
          <p:cNvSpPr>
            <a:spLocks noGrp="1"/>
          </p:cNvSpPr>
          <p:nvPr>
            <p:ph type="subTitle" idx="1"/>
          </p:nvPr>
        </p:nvSpPr>
        <p:spPr/>
        <p:txBody>
          <a:bodyPr>
            <a:normAutofit fontScale="70000" lnSpcReduction="20000"/>
          </a:bodyPr>
          <a:lstStyle/>
          <a:p>
            <a:r>
              <a:rPr lang="en-US" dirty="0" smtClean="0">
                <a:latin typeface="+mn-lt"/>
              </a:rPr>
              <a:t>Ron </a:t>
            </a:r>
            <a:r>
              <a:rPr lang="en-US" dirty="0" err="1" smtClean="0">
                <a:latin typeface="+mn-lt"/>
              </a:rPr>
              <a:t>Kikinis</a:t>
            </a:r>
            <a:r>
              <a:rPr lang="en-US" dirty="0">
                <a:latin typeface="+mn-lt"/>
              </a:rPr>
              <a:t> M.D.</a:t>
            </a:r>
          </a:p>
          <a:p>
            <a:endParaRPr lang="en-US" baseline="30000" dirty="0">
              <a:latin typeface="+mn-lt"/>
            </a:endParaRPr>
          </a:p>
          <a:p>
            <a:pPr>
              <a:lnSpc>
                <a:spcPct val="110000"/>
              </a:lnSpc>
              <a:spcBef>
                <a:spcPts val="0"/>
              </a:spcBef>
            </a:pPr>
            <a:endParaRPr lang="en-US" dirty="0" smtClean="0">
              <a:latin typeface="+mn-lt"/>
            </a:endParaRPr>
          </a:p>
          <a:p>
            <a:pPr>
              <a:lnSpc>
                <a:spcPct val="110000"/>
              </a:lnSpc>
              <a:spcBef>
                <a:spcPts val="0"/>
              </a:spcBef>
            </a:pPr>
            <a:r>
              <a:rPr lang="en-US" dirty="0" smtClean="0">
                <a:latin typeface="+mn-lt"/>
              </a:rPr>
              <a:t>Robert </a:t>
            </a:r>
            <a:r>
              <a:rPr lang="en-US" dirty="0" err="1">
                <a:latin typeface="+mn-lt"/>
              </a:rPr>
              <a:t>Greenes</a:t>
            </a:r>
            <a:r>
              <a:rPr lang="en-US" dirty="0">
                <a:latin typeface="+mn-lt"/>
              </a:rPr>
              <a:t> Distinguished Director of Biomedical Informatics, Dept. of Radiology, BWH </a:t>
            </a:r>
          </a:p>
          <a:p>
            <a:pPr>
              <a:lnSpc>
                <a:spcPct val="110000"/>
              </a:lnSpc>
              <a:spcBef>
                <a:spcPts val="0"/>
              </a:spcBef>
            </a:pPr>
            <a:r>
              <a:rPr lang="en-US" dirty="0">
                <a:latin typeface="+mn-lt"/>
              </a:rPr>
              <a:t>Professor of Medical Image Computing, FB 3, </a:t>
            </a:r>
            <a:r>
              <a:rPr lang="en-US" dirty="0" err="1">
                <a:latin typeface="+mn-lt"/>
              </a:rPr>
              <a:t>Uni</a:t>
            </a:r>
            <a:r>
              <a:rPr lang="en-US" dirty="0">
                <a:latin typeface="+mn-lt"/>
              </a:rPr>
              <a:t> Bremen</a:t>
            </a:r>
          </a:p>
          <a:p>
            <a:pPr>
              <a:lnSpc>
                <a:spcPct val="110000"/>
              </a:lnSpc>
              <a:spcBef>
                <a:spcPts val="0"/>
              </a:spcBef>
            </a:pPr>
            <a:r>
              <a:rPr lang="en-US" dirty="0" smtClean="0">
                <a:latin typeface="+mn-lt"/>
              </a:rPr>
              <a:t>Professor </a:t>
            </a:r>
            <a:r>
              <a:rPr lang="en-US" dirty="0">
                <a:latin typeface="+mn-lt"/>
              </a:rPr>
              <a:t>of Radiology, Harvard Medical </a:t>
            </a:r>
            <a:r>
              <a:rPr lang="en-US" dirty="0" smtClean="0">
                <a:latin typeface="+mn-lt"/>
              </a:rPr>
              <a:t>School</a:t>
            </a:r>
            <a:endParaRPr lang="en-US" dirty="0">
              <a:latin typeface="+mn-lt"/>
            </a:endParaRPr>
          </a:p>
        </p:txBody>
      </p:sp>
      <p:sp>
        <p:nvSpPr>
          <p:cNvPr id="4" name="Rectangle 3"/>
          <p:cNvSpPr/>
          <p:nvPr/>
        </p:nvSpPr>
        <p:spPr>
          <a:xfrm>
            <a:off x="685800" y="5611504"/>
            <a:ext cx="7848600" cy="830997"/>
          </a:xfrm>
          <a:prstGeom prst="rect">
            <a:avLst/>
          </a:prstGeom>
        </p:spPr>
        <p:txBody>
          <a:bodyPr wrap="square">
            <a:spAutoFit/>
          </a:bodyPr>
          <a:lstStyle/>
          <a:p>
            <a:r>
              <a:rPr lang="en-US" sz="1200" dirty="0"/>
              <a:t>Founding Director, Surgical Planning Laboratory, Brigham and Women’s </a:t>
            </a:r>
            <a:r>
              <a:rPr lang="en-US" sz="1200" dirty="0" smtClean="0"/>
              <a:t>Hospital</a:t>
            </a:r>
            <a:endParaRPr lang="en-US" sz="1200" dirty="0"/>
          </a:p>
          <a:p>
            <a:r>
              <a:rPr lang="en-US" sz="1200" dirty="0" err="1" smtClean="0"/>
              <a:t>Institutsleiter</a:t>
            </a:r>
            <a:r>
              <a:rPr lang="en-US" sz="1200" dirty="0"/>
              <a:t>, </a:t>
            </a:r>
            <a:r>
              <a:rPr lang="en-US" sz="1200" dirty="0" err="1"/>
              <a:t>Fraunhofer</a:t>
            </a:r>
            <a:r>
              <a:rPr lang="en-US" sz="1200" dirty="0"/>
              <a:t> MEVIS</a:t>
            </a:r>
          </a:p>
          <a:p>
            <a:r>
              <a:rPr lang="en-US" sz="1200" dirty="0"/>
              <a:t>Principal Investigator, National Alliance for Medical Image Computing, and </a:t>
            </a:r>
            <a:r>
              <a:rPr lang="en-US" sz="1200" dirty="0" err="1"/>
              <a:t>Neuroimage</a:t>
            </a:r>
            <a:r>
              <a:rPr lang="en-US" sz="1200" dirty="0"/>
              <a:t> Analysis Center, </a:t>
            </a:r>
          </a:p>
          <a:p>
            <a:r>
              <a:rPr lang="en-US" sz="1200" dirty="0" smtClean="0"/>
              <a:t>Collaboration </a:t>
            </a:r>
            <a:r>
              <a:rPr lang="en-US" sz="1200" dirty="0"/>
              <a:t>Director, National Center for Image Guided Therapy</a:t>
            </a:r>
          </a:p>
        </p:txBody>
      </p:sp>
      <p:pic>
        <p:nvPicPr>
          <p:cNvPr id="6" name="Picture 5"/>
          <p:cNvPicPr>
            <a:picLocks noChangeAspect="1"/>
          </p:cNvPicPr>
          <p:nvPr/>
        </p:nvPicPr>
        <p:blipFill>
          <a:blip r:embed="rId2"/>
          <a:stretch>
            <a:fillRect/>
          </a:stretch>
        </p:blipFill>
        <p:spPr>
          <a:xfrm>
            <a:off x="6892617" y="1448255"/>
            <a:ext cx="1826975" cy="513654"/>
          </a:xfrm>
          <a:prstGeom prst="rect">
            <a:avLst/>
          </a:prstGeom>
        </p:spPr>
      </p:pic>
      <p:pic>
        <p:nvPicPr>
          <p:cNvPr id="10" name="Picture 1" descr="Imag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2598" y="784676"/>
            <a:ext cx="584201" cy="58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logo4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6289" y="892434"/>
            <a:ext cx="2041643" cy="353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0"/>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8086724" y="2142290"/>
            <a:ext cx="60007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1"/>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705600" y="2092158"/>
            <a:ext cx="762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0964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43000" y="1695754"/>
            <a:ext cx="6773545" cy="5162550"/>
          </a:xfrm>
          <a:prstGeom prst="rect">
            <a:avLst/>
          </a:prstGeom>
        </p:spPr>
        <p:txBody>
          <a:bodyPr vert="horz" wrap="square" lIns="0" tIns="0" rIns="0" bIns="0" rtlCol="0">
            <a:spAutoFit/>
          </a:bodyPr>
          <a:lstStyle/>
          <a:p>
            <a:pPr marL="167640" marR="3435985">
              <a:lnSpc>
                <a:spcPts val="1400"/>
              </a:lnSpc>
            </a:pPr>
            <a:r>
              <a:rPr sz="1200" i="1" spc="-5" dirty="0">
                <a:solidFill>
                  <a:srgbClr val="808080"/>
                </a:solidFill>
                <a:latin typeface="Arial"/>
                <a:cs typeface="Arial"/>
              </a:rPr>
              <a:t>Nationa</a:t>
            </a:r>
            <a:r>
              <a:rPr sz="1200" i="1" dirty="0">
                <a:solidFill>
                  <a:srgbClr val="808080"/>
                </a:solidFill>
                <a:latin typeface="Arial"/>
                <a:cs typeface="Arial"/>
              </a:rPr>
              <a:t>l</a:t>
            </a:r>
            <a:r>
              <a:rPr sz="1200" i="1" spc="-45" dirty="0">
                <a:solidFill>
                  <a:srgbClr val="808080"/>
                </a:solidFill>
                <a:latin typeface="Arial"/>
                <a:cs typeface="Arial"/>
              </a:rPr>
              <a:t> </a:t>
            </a:r>
            <a:r>
              <a:rPr sz="1200" i="1" dirty="0">
                <a:solidFill>
                  <a:srgbClr val="808080"/>
                </a:solidFill>
                <a:latin typeface="Arial"/>
                <a:cs typeface="Arial"/>
              </a:rPr>
              <a:t>Alliance</a:t>
            </a:r>
            <a:r>
              <a:rPr sz="1200" i="1" spc="-5" dirty="0">
                <a:solidFill>
                  <a:srgbClr val="808080"/>
                </a:solidFill>
                <a:latin typeface="Arial"/>
                <a:cs typeface="Arial"/>
              </a:rPr>
              <a:t> for </a:t>
            </a:r>
            <a:r>
              <a:rPr sz="1200" i="1" dirty="0">
                <a:solidFill>
                  <a:srgbClr val="808080"/>
                </a:solidFill>
                <a:latin typeface="Arial"/>
                <a:cs typeface="Arial"/>
              </a:rPr>
              <a:t>Medical</a:t>
            </a:r>
            <a:r>
              <a:rPr sz="1200" i="1" spc="-5" dirty="0">
                <a:solidFill>
                  <a:srgbClr val="808080"/>
                </a:solidFill>
                <a:latin typeface="Arial"/>
                <a:cs typeface="Arial"/>
              </a:rPr>
              <a:t> </a:t>
            </a:r>
            <a:r>
              <a:rPr sz="1200" i="1" dirty="0">
                <a:solidFill>
                  <a:srgbClr val="808080"/>
                </a:solidFill>
                <a:latin typeface="Arial"/>
                <a:cs typeface="Arial"/>
              </a:rPr>
              <a:t>Image</a:t>
            </a:r>
            <a:r>
              <a:rPr sz="1200" i="1" spc="-5" dirty="0">
                <a:solidFill>
                  <a:srgbClr val="808080"/>
                </a:solidFill>
                <a:latin typeface="Arial"/>
                <a:cs typeface="Arial"/>
              </a:rPr>
              <a:t> Computing </a:t>
            </a:r>
            <a:r>
              <a:rPr sz="1200" i="1" spc="-15" dirty="0">
                <a:solidFill>
                  <a:srgbClr val="808080"/>
                </a:solidFill>
                <a:latin typeface="Arial"/>
                <a:cs typeface="Arial"/>
                <a:hlinkClick r:id="rId3"/>
              </a:rPr>
              <a:t>http://ww</a:t>
            </a:r>
            <a:r>
              <a:rPr sz="1200" i="1" spc="-75" dirty="0">
                <a:solidFill>
                  <a:srgbClr val="808080"/>
                </a:solidFill>
                <a:latin typeface="Arial"/>
                <a:cs typeface="Arial"/>
                <a:hlinkClick r:id="rId3"/>
              </a:rPr>
              <a:t>w</a:t>
            </a:r>
            <a:r>
              <a:rPr sz="1200" i="1" dirty="0">
                <a:solidFill>
                  <a:srgbClr val="808080"/>
                </a:solidFill>
                <a:latin typeface="Arial"/>
                <a:cs typeface="Arial"/>
                <a:hlinkClick r:id="rId3"/>
              </a:rPr>
              <a:t>.na-mic.org</a:t>
            </a:r>
            <a:endParaRPr sz="1200">
              <a:solidFill>
                <a:prstClr val="black"/>
              </a:solidFill>
              <a:latin typeface="Arial"/>
              <a:cs typeface="Arial"/>
            </a:endParaRPr>
          </a:p>
        </p:txBody>
      </p:sp>
      <p:sp>
        <p:nvSpPr>
          <p:cNvPr id="4" name="object 4"/>
          <p:cNvSpPr>
            <a:spLocks noChangeAspect="1"/>
          </p:cNvSpPr>
          <p:nvPr/>
        </p:nvSpPr>
        <p:spPr>
          <a:xfrm>
            <a:off x="779432" y="469515"/>
            <a:ext cx="8382265" cy="6388483"/>
          </a:xfrm>
          <a:prstGeom prst="rect">
            <a:avLst/>
          </a:prstGeom>
          <a:blipFill>
            <a:blip r:embed="rId4" cstate="print"/>
            <a:stretch>
              <a:fillRect/>
            </a:stretch>
          </a:blipFill>
        </p:spPr>
        <p:txBody>
          <a:bodyPr wrap="square" lIns="0" tIns="0" rIns="0" bIns="0" rtlCol="0"/>
          <a:lstStyle/>
          <a:p>
            <a:endParaRPr>
              <a:solidFill>
                <a:prstClr val="black"/>
              </a:solidFill>
              <a:latin typeface="Arial"/>
            </a:endParaRPr>
          </a:p>
        </p:txBody>
      </p:sp>
      <p:sp>
        <p:nvSpPr>
          <p:cNvPr id="5" name="TextBox 4"/>
          <p:cNvSpPr txBox="1"/>
          <p:nvPr/>
        </p:nvSpPr>
        <p:spPr>
          <a:xfrm>
            <a:off x="7496741" y="6477000"/>
            <a:ext cx="1382159" cy="246221"/>
          </a:xfrm>
          <a:prstGeom prst="rect">
            <a:avLst/>
          </a:prstGeom>
          <a:noFill/>
        </p:spPr>
        <p:txBody>
          <a:bodyPr wrap="none" rtlCol="0">
            <a:spAutoFit/>
          </a:bodyPr>
          <a:lstStyle/>
          <a:p>
            <a:r>
              <a:rPr lang="en-US" sz="1000" dirty="0" smtClean="0">
                <a:solidFill>
                  <a:prstClr val="black"/>
                </a:solidFill>
                <a:latin typeface="Arial"/>
              </a:rPr>
              <a:t>Courtesy H. Johnson</a:t>
            </a:r>
            <a:endParaRPr lang="en-US" sz="1000" dirty="0">
              <a:solidFill>
                <a:prstClr val="black"/>
              </a:solidFill>
              <a:latin typeface="Arial"/>
            </a:endParaRPr>
          </a:p>
        </p:txBody>
      </p:sp>
      <p:sp>
        <p:nvSpPr>
          <p:cNvPr id="6" name="object 3"/>
          <p:cNvSpPr txBox="1"/>
          <p:nvPr/>
        </p:nvSpPr>
        <p:spPr>
          <a:xfrm>
            <a:off x="2714967" y="0"/>
            <a:ext cx="6429033" cy="315898"/>
          </a:xfrm>
          <a:prstGeom prst="rect">
            <a:avLst/>
          </a:prstGeom>
        </p:spPr>
        <p:txBody>
          <a:bodyPr vert="horz" wrap="square" lIns="0" tIns="0" rIns="0" bIns="0" rtlCol="0">
            <a:spAutoFit/>
          </a:bodyPr>
          <a:lstStyle/>
          <a:p>
            <a:pPr marL="12700">
              <a:lnSpc>
                <a:spcPts val="2620"/>
              </a:lnSpc>
            </a:pPr>
            <a:r>
              <a:rPr sz="1400" spc="-5" dirty="0">
                <a:solidFill>
                  <a:prstClr val="black"/>
                </a:solidFill>
                <a:latin typeface="Arial"/>
                <a:cs typeface="Arial"/>
              </a:rPr>
              <a:t>NA-</a:t>
            </a:r>
            <a:r>
              <a:rPr sz="1400" spc="-5" dirty="0" smtClean="0">
                <a:solidFill>
                  <a:prstClr val="black"/>
                </a:solidFill>
                <a:latin typeface="Arial"/>
                <a:cs typeface="Arial"/>
              </a:rPr>
              <a:t>MIC</a:t>
            </a:r>
            <a:r>
              <a:rPr lang="en-US" sz="1400" dirty="0" smtClean="0">
                <a:solidFill>
                  <a:prstClr val="black"/>
                </a:solidFill>
                <a:latin typeface="Arial"/>
                <a:cs typeface="Arial"/>
              </a:rPr>
              <a:t>: </a:t>
            </a:r>
            <a:r>
              <a:rPr sz="1400" spc="-5" dirty="0" smtClean="0">
                <a:solidFill>
                  <a:prstClr val="black"/>
                </a:solidFill>
                <a:latin typeface="Arial"/>
                <a:cs typeface="Arial"/>
              </a:rPr>
              <a:t>Nationa</a:t>
            </a:r>
            <a:r>
              <a:rPr sz="1400" dirty="0" smtClean="0">
                <a:solidFill>
                  <a:prstClr val="black"/>
                </a:solidFill>
                <a:latin typeface="Arial"/>
                <a:cs typeface="Arial"/>
              </a:rPr>
              <a:t>l</a:t>
            </a:r>
            <a:r>
              <a:rPr sz="1400" spc="-80" dirty="0" smtClean="0">
                <a:solidFill>
                  <a:prstClr val="black"/>
                </a:solidFill>
                <a:latin typeface="Arial"/>
                <a:cs typeface="Arial"/>
              </a:rPr>
              <a:t> </a:t>
            </a:r>
            <a:r>
              <a:rPr sz="1400" dirty="0">
                <a:solidFill>
                  <a:prstClr val="black"/>
                </a:solidFill>
                <a:latin typeface="Arial"/>
                <a:cs typeface="Arial"/>
              </a:rPr>
              <a:t>Alliance</a:t>
            </a:r>
            <a:r>
              <a:rPr sz="1400" spc="-5" dirty="0">
                <a:solidFill>
                  <a:prstClr val="black"/>
                </a:solidFill>
                <a:latin typeface="Arial"/>
                <a:cs typeface="Arial"/>
              </a:rPr>
              <a:t> </a:t>
            </a:r>
            <a:r>
              <a:rPr sz="1400" spc="-10" dirty="0">
                <a:solidFill>
                  <a:prstClr val="black"/>
                </a:solidFill>
                <a:latin typeface="Arial"/>
                <a:cs typeface="Arial"/>
              </a:rPr>
              <a:t>for</a:t>
            </a:r>
            <a:r>
              <a:rPr sz="1400" spc="-5" dirty="0">
                <a:solidFill>
                  <a:prstClr val="black"/>
                </a:solidFill>
                <a:latin typeface="Arial"/>
                <a:cs typeface="Arial"/>
              </a:rPr>
              <a:t> </a:t>
            </a:r>
            <a:r>
              <a:rPr sz="1400" dirty="0">
                <a:solidFill>
                  <a:prstClr val="black"/>
                </a:solidFill>
                <a:latin typeface="Arial"/>
                <a:cs typeface="Arial"/>
              </a:rPr>
              <a:t>Medical</a:t>
            </a:r>
            <a:r>
              <a:rPr sz="1400" spc="-5" dirty="0">
                <a:solidFill>
                  <a:prstClr val="black"/>
                </a:solidFill>
                <a:latin typeface="Arial"/>
                <a:cs typeface="Arial"/>
              </a:rPr>
              <a:t> </a:t>
            </a:r>
            <a:r>
              <a:rPr sz="1400" dirty="0">
                <a:solidFill>
                  <a:prstClr val="black"/>
                </a:solidFill>
                <a:latin typeface="Arial"/>
                <a:cs typeface="Arial"/>
              </a:rPr>
              <a:t>Image</a:t>
            </a:r>
            <a:r>
              <a:rPr sz="1400" spc="-5" dirty="0">
                <a:solidFill>
                  <a:prstClr val="black"/>
                </a:solidFill>
                <a:latin typeface="Arial"/>
                <a:cs typeface="Arial"/>
              </a:rPr>
              <a:t> Computing </a:t>
            </a:r>
            <a:r>
              <a:rPr sz="1400" spc="-15" dirty="0">
                <a:solidFill>
                  <a:prstClr val="black"/>
                </a:solidFill>
                <a:latin typeface="Arial"/>
                <a:cs typeface="Arial"/>
                <a:hlinkClick r:id="rId3"/>
              </a:rPr>
              <a:t>http://w</a:t>
            </a:r>
            <a:r>
              <a:rPr sz="1400" spc="-20" dirty="0">
                <a:solidFill>
                  <a:prstClr val="black"/>
                </a:solidFill>
                <a:latin typeface="Arial"/>
                <a:cs typeface="Arial"/>
                <a:hlinkClick r:id="rId3"/>
              </a:rPr>
              <a:t>w</a:t>
            </a:r>
            <a:r>
              <a:rPr sz="1400" spc="-120" dirty="0">
                <a:solidFill>
                  <a:prstClr val="black"/>
                </a:solidFill>
                <a:latin typeface="Arial"/>
                <a:cs typeface="Arial"/>
                <a:hlinkClick r:id="rId3"/>
              </a:rPr>
              <a:t>w</a:t>
            </a:r>
            <a:r>
              <a:rPr sz="1400" dirty="0">
                <a:solidFill>
                  <a:prstClr val="black"/>
                </a:solidFill>
                <a:latin typeface="Arial"/>
                <a:cs typeface="Arial"/>
                <a:hlinkClick r:id="rId3"/>
              </a:rPr>
              <a:t>.na-mic.org</a:t>
            </a:r>
            <a:endParaRPr sz="1400" dirty="0">
              <a:solidFill>
                <a:prstClr val="black"/>
              </a:solidFill>
              <a:latin typeface="Arial"/>
              <a:cs typeface="Arial"/>
            </a:endParaRPr>
          </a:p>
        </p:txBody>
      </p:sp>
      <p:sp>
        <p:nvSpPr>
          <p:cNvPr id="3" name="object 3"/>
          <p:cNvSpPr txBox="1"/>
          <p:nvPr/>
        </p:nvSpPr>
        <p:spPr>
          <a:xfrm>
            <a:off x="72414" y="5710237"/>
            <a:ext cx="3506677" cy="1072516"/>
          </a:xfrm>
          <a:prstGeom prst="rect">
            <a:avLst/>
          </a:prstGeom>
        </p:spPr>
        <p:txBody>
          <a:bodyPr vert="horz" wrap="square" lIns="0" tIns="0" rIns="0" bIns="0" rtlCol="0">
            <a:spAutoFit/>
          </a:bodyPr>
          <a:lstStyle/>
          <a:p>
            <a:pPr marL="12700" marR="5080">
              <a:lnSpc>
                <a:spcPts val="4300"/>
              </a:lnSpc>
            </a:pPr>
            <a:r>
              <a:rPr lang="en-US" sz="2400" b="1" dirty="0" err="1" smtClean="0">
                <a:solidFill>
                  <a:prstClr val="black"/>
                </a:solidFill>
                <a:latin typeface="Arial"/>
                <a:cs typeface="Arial"/>
              </a:rPr>
              <a:t>Morphometry</a:t>
            </a:r>
            <a:r>
              <a:rPr sz="2400" b="1" spc="-5" dirty="0" smtClean="0">
                <a:solidFill>
                  <a:prstClr val="black"/>
                </a:solidFill>
                <a:latin typeface="Arial"/>
                <a:cs typeface="Arial"/>
              </a:rPr>
              <a:t> </a:t>
            </a:r>
            <a:r>
              <a:rPr sz="2400" b="1" spc="-20" dirty="0" smtClean="0">
                <a:solidFill>
                  <a:prstClr val="black"/>
                </a:solidFill>
                <a:latin typeface="Arial"/>
                <a:cs typeface="Arial"/>
              </a:rPr>
              <a:t>Pipeline</a:t>
            </a:r>
            <a:r>
              <a:rPr lang="en-US" sz="2400" b="1" spc="-20" dirty="0" smtClean="0">
                <a:solidFill>
                  <a:prstClr val="black"/>
                </a:solidFill>
                <a:latin typeface="Arial"/>
                <a:cs typeface="Arial"/>
              </a:rPr>
              <a:t> based on NyPipe</a:t>
            </a:r>
            <a:endParaRPr sz="2400" dirty="0">
              <a:solidFill>
                <a:prstClr val="black"/>
              </a:solidFill>
              <a:latin typeface="Arial"/>
              <a:cs typeface="Arial"/>
            </a:endParaRPr>
          </a:p>
        </p:txBody>
      </p:sp>
    </p:spTree>
    <p:extLst>
      <p:ext uri="{BB962C8B-B14F-4D97-AF65-F5344CB8AC3E}">
        <p14:creationId xmlns:p14="http://schemas.microsoft.com/office/powerpoint/2010/main" val="399946334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750768" y="5321757"/>
            <a:ext cx="7107555" cy="1153795"/>
          </a:xfrm>
          <a:prstGeom prst="rect">
            <a:avLst/>
          </a:prstGeom>
        </p:spPr>
        <p:txBody>
          <a:bodyPr vert="horz" wrap="square" lIns="0" tIns="0" rIns="0" bIns="0" rtlCol="0">
            <a:spAutoFit/>
          </a:bodyPr>
          <a:lstStyle/>
          <a:p>
            <a:pPr>
              <a:lnSpc>
                <a:spcPts val="1430"/>
              </a:lnSpc>
            </a:pPr>
            <a:r>
              <a:rPr sz="1200" i="1" spc="-5" dirty="0">
                <a:solidFill>
                  <a:srgbClr val="808080"/>
                </a:solidFill>
                <a:latin typeface="Arial"/>
                <a:cs typeface="Arial"/>
              </a:rPr>
              <a:t>a</a:t>
            </a:r>
            <a:r>
              <a:rPr sz="1200" i="1" dirty="0">
                <a:solidFill>
                  <a:srgbClr val="808080"/>
                </a:solidFill>
                <a:latin typeface="Arial"/>
                <a:cs typeface="Arial"/>
              </a:rPr>
              <a:t>l</a:t>
            </a:r>
            <a:r>
              <a:rPr sz="1200" i="1" spc="-45" dirty="0">
                <a:solidFill>
                  <a:srgbClr val="808080"/>
                </a:solidFill>
                <a:latin typeface="Arial"/>
                <a:cs typeface="Arial"/>
              </a:rPr>
              <a:t> </a:t>
            </a:r>
            <a:r>
              <a:rPr sz="1200" i="1" dirty="0">
                <a:solidFill>
                  <a:srgbClr val="808080"/>
                </a:solidFill>
                <a:latin typeface="Arial"/>
                <a:cs typeface="Arial"/>
              </a:rPr>
              <a:t>Alliance</a:t>
            </a:r>
            <a:r>
              <a:rPr sz="1200" i="1" spc="-5" dirty="0">
                <a:solidFill>
                  <a:srgbClr val="808080"/>
                </a:solidFill>
                <a:latin typeface="Arial"/>
                <a:cs typeface="Arial"/>
              </a:rPr>
              <a:t> for </a:t>
            </a:r>
            <a:r>
              <a:rPr sz="1200" i="1" dirty="0">
                <a:solidFill>
                  <a:srgbClr val="808080"/>
                </a:solidFill>
                <a:latin typeface="Arial"/>
                <a:cs typeface="Arial"/>
              </a:rPr>
              <a:t>Medical</a:t>
            </a:r>
            <a:r>
              <a:rPr sz="1200" i="1" spc="-5" dirty="0">
                <a:solidFill>
                  <a:srgbClr val="808080"/>
                </a:solidFill>
                <a:latin typeface="Arial"/>
                <a:cs typeface="Arial"/>
              </a:rPr>
              <a:t> </a:t>
            </a:r>
            <a:r>
              <a:rPr sz="1200" i="1" dirty="0">
                <a:solidFill>
                  <a:srgbClr val="808080"/>
                </a:solidFill>
                <a:latin typeface="Arial"/>
                <a:cs typeface="Arial"/>
              </a:rPr>
              <a:t>Image</a:t>
            </a:r>
            <a:r>
              <a:rPr sz="1200" i="1" spc="-5" dirty="0">
                <a:solidFill>
                  <a:srgbClr val="808080"/>
                </a:solidFill>
                <a:latin typeface="Arial"/>
                <a:cs typeface="Arial"/>
              </a:rPr>
              <a:t> Computing</a:t>
            </a:r>
            <a:endParaRPr sz="1200">
              <a:solidFill>
                <a:prstClr val="black"/>
              </a:solidFill>
              <a:latin typeface="Arial"/>
              <a:cs typeface="Arial"/>
            </a:endParaRPr>
          </a:p>
        </p:txBody>
      </p:sp>
      <p:sp>
        <p:nvSpPr>
          <p:cNvPr id="23" name="Title 22"/>
          <p:cNvSpPr>
            <a:spLocks noGrp="1"/>
          </p:cNvSpPr>
          <p:nvPr>
            <p:ph type="title" idx="4294967295"/>
          </p:nvPr>
        </p:nvSpPr>
        <p:spPr>
          <a:xfrm>
            <a:off x="2047875" y="1008063"/>
            <a:ext cx="7096125" cy="990600"/>
          </a:xfrm>
        </p:spPr>
        <p:txBody>
          <a:bodyPr>
            <a:normAutofit/>
          </a:bodyPr>
          <a:lstStyle/>
          <a:p>
            <a:r>
              <a:rPr lang="en-US" spc="-5" dirty="0" smtClean="0"/>
              <a:t>Management System</a:t>
            </a:r>
            <a:endParaRPr lang="en-US" dirty="0"/>
          </a:p>
        </p:txBody>
      </p:sp>
      <p:sp>
        <p:nvSpPr>
          <p:cNvPr id="5" name="object 5"/>
          <p:cNvSpPr/>
          <p:nvPr/>
        </p:nvSpPr>
        <p:spPr>
          <a:xfrm>
            <a:off x="284163" y="2104015"/>
            <a:ext cx="6565898" cy="1930397"/>
          </a:xfrm>
          <a:prstGeom prst="rect">
            <a:avLst/>
          </a:prstGeom>
          <a:blipFill>
            <a:blip r:embed="rId3" cstate="print"/>
            <a:stretch>
              <a:fillRect/>
            </a:stretch>
          </a:blipFill>
        </p:spPr>
        <p:txBody>
          <a:bodyPr wrap="square" lIns="0" tIns="0" rIns="0" bIns="0" rtlCol="0"/>
          <a:lstStyle/>
          <a:p>
            <a:endParaRPr>
              <a:solidFill>
                <a:prstClr val="black"/>
              </a:solidFill>
              <a:latin typeface="Arial"/>
            </a:endParaRPr>
          </a:p>
        </p:txBody>
      </p:sp>
      <p:sp>
        <p:nvSpPr>
          <p:cNvPr id="6" name="object 6"/>
          <p:cNvSpPr/>
          <p:nvPr/>
        </p:nvSpPr>
        <p:spPr>
          <a:xfrm>
            <a:off x="1027582" y="4034412"/>
            <a:ext cx="7981364" cy="1165047"/>
          </a:xfrm>
          <a:prstGeom prst="rect">
            <a:avLst/>
          </a:prstGeom>
          <a:blipFill>
            <a:blip r:embed="rId4" cstate="print"/>
            <a:stretch>
              <a:fillRect/>
            </a:stretch>
          </a:blipFill>
        </p:spPr>
        <p:txBody>
          <a:bodyPr wrap="square" lIns="0" tIns="0" rIns="0" bIns="0" rtlCol="0"/>
          <a:lstStyle/>
          <a:p>
            <a:endParaRPr>
              <a:solidFill>
                <a:prstClr val="black"/>
              </a:solidFill>
              <a:latin typeface="Arial"/>
            </a:endParaRPr>
          </a:p>
        </p:txBody>
      </p:sp>
      <p:sp>
        <p:nvSpPr>
          <p:cNvPr id="7" name="object 7"/>
          <p:cNvSpPr/>
          <p:nvPr/>
        </p:nvSpPr>
        <p:spPr>
          <a:xfrm>
            <a:off x="1695796" y="3655033"/>
            <a:ext cx="914400" cy="453043"/>
          </a:xfrm>
          <a:prstGeom prst="rect">
            <a:avLst/>
          </a:prstGeom>
          <a:blipFill>
            <a:blip r:embed="rId5" cstate="print"/>
            <a:stretch>
              <a:fillRect/>
            </a:stretch>
          </a:blipFill>
        </p:spPr>
        <p:txBody>
          <a:bodyPr wrap="square" lIns="0" tIns="0" rIns="0" bIns="0" rtlCol="0"/>
          <a:lstStyle/>
          <a:p>
            <a:endParaRPr>
              <a:solidFill>
                <a:prstClr val="black"/>
              </a:solidFill>
              <a:latin typeface="Arial"/>
            </a:endParaRPr>
          </a:p>
        </p:txBody>
      </p:sp>
      <p:sp>
        <p:nvSpPr>
          <p:cNvPr id="8" name="object 8"/>
          <p:cNvSpPr/>
          <p:nvPr/>
        </p:nvSpPr>
        <p:spPr>
          <a:xfrm>
            <a:off x="1744941" y="3683029"/>
            <a:ext cx="814311" cy="351383"/>
          </a:xfrm>
          <a:prstGeom prst="rect">
            <a:avLst/>
          </a:prstGeom>
          <a:blipFill>
            <a:blip r:embed="rId6" cstate="print"/>
            <a:stretch>
              <a:fillRect/>
            </a:stretch>
          </a:blipFill>
        </p:spPr>
        <p:txBody>
          <a:bodyPr wrap="square" lIns="0" tIns="0" rIns="0" bIns="0" rtlCol="0"/>
          <a:lstStyle/>
          <a:p>
            <a:endParaRPr>
              <a:solidFill>
                <a:prstClr val="black"/>
              </a:solidFill>
              <a:latin typeface="Arial"/>
            </a:endParaRPr>
          </a:p>
        </p:txBody>
      </p:sp>
      <p:sp>
        <p:nvSpPr>
          <p:cNvPr id="9" name="object 9"/>
          <p:cNvSpPr/>
          <p:nvPr/>
        </p:nvSpPr>
        <p:spPr>
          <a:xfrm>
            <a:off x="1744945" y="3683030"/>
            <a:ext cx="814069" cy="351790"/>
          </a:xfrm>
          <a:custGeom>
            <a:avLst/>
            <a:gdLst/>
            <a:ahLst/>
            <a:cxnLst/>
            <a:rect l="l" t="t" r="r" b="b"/>
            <a:pathLst>
              <a:path w="814069" h="351789">
                <a:moveTo>
                  <a:pt x="0" y="175603"/>
                </a:moveTo>
                <a:lnTo>
                  <a:pt x="11826" y="133403"/>
                </a:lnTo>
                <a:lnTo>
                  <a:pt x="45422" y="94903"/>
                </a:lnTo>
                <a:lnTo>
                  <a:pt x="78517" y="71894"/>
                </a:lnTo>
                <a:lnTo>
                  <a:pt x="119191" y="51433"/>
                </a:lnTo>
                <a:lnTo>
                  <a:pt x="166609" y="33881"/>
                </a:lnTo>
                <a:lnTo>
                  <a:pt x="219931" y="19600"/>
                </a:lnTo>
                <a:lnTo>
                  <a:pt x="278319" y="8952"/>
                </a:lnTo>
                <a:lnTo>
                  <a:pt x="340937" y="2298"/>
                </a:lnTo>
                <a:lnTo>
                  <a:pt x="406946" y="0"/>
                </a:lnTo>
                <a:lnTo>
                  <a:pt x="440322" y="582"/>
                </a:lnTo>
                <a:lnTo>
                  <a:pt x="504740" y="5103"/>
                </a:lnTo>
                <a:lnTo>
                  <a:pt x="565348" y="13799"/>
                </a:lnTo>
                <a:lnTo>
                  <a:pt x="621308" y="26309"/>
                </a:lnTo>
                <a:lnTo>
                  <a:pt x="671782" y="42270"/>
                </a:lnTo>
                <a:lnTo>
                  <a:pt x="715933" y="61322"/>
                </a:lnTo>
                <a:lnTo>
                  <a:pt x="752922" y="83103"/>
                </a:lnTo>
                <a:lnTo>
                  <a:pt x="793146" y="120099"/>
                </a:lnTo>
                <a:lnTo>
                  <a:pt x="812543" y="161201"/>
                </a:lnTo>
                <a:lnTo>
                  <a:pt x="813892" y="175603"/>
                </a:lnTo>
                <a:lnTo>
                  <a:pt x="812543" y="190005"/>
                </a:lnTo>
                <a:lnTo>
                  <a:pt x="793146" y="231107"/>
                </a:lnTo>
                <a:lnTo>
                  <a:pt x="752922" y="268103"/>
                </a:lnTo>
                <a:lnTo>
                  <a:pt x="715933" y="289884"/>
                </a:lnTo>
                <a:lnTo>
                  <a:pt x="671782" y="308935"/>
                </a:lnTo>
                <a:lnTo>
                  <a:pt x="621308" y="324897"/>
                </a:lnTo>
                <a:lnTo>
                  <a:pt x="565348" y="337407"/>
                </a:lnTo>
                <a:lnTo>
                  <a:pt x="504740" y="346103"/>
                </a:lnTo>
                <a:lnTo>
                  <a:pt x="440322" y="350624"/>
                </a:lnTo>
                <a:lnTo>
                  <a:pt x="406946" y="351206"/>
                </a:lnTo>
                <a:lnTo>
                  <a:pt x="373570" y="350624"/>
                </a:lnTo>
                <a:lnTo>
                  <a:pt x="309152" y="346103"/>
                </a:lnTo>
                <a:lnTo>
                  <a:pt x="248544" y="337407"/>
                </a:lnTo>
                <a:lnTo>
                  <a:pt x="192584" y="324897"/>
                </a:lnTo>
                <a:lnTo>
                  <a:pt x="142110" y="308935"/>
                </a:lnTo>
                <a:lnTo>
                  <a:pt x="97959" y="289884"/>
                </a:lnTo>
                <a:lnTo>
                  <a:pt x="60969" y="268103"/>
                </a:lnTo>
                <a:lnTo>
                  <a:pt x="20746" y="231107"/>
                </a:lnTo>
                <a:lnTo>
                  <a:pt x="1349" y="190005"/>
                </a:lnTo>
                <a:lnTo>
                  <a:pt x="0" y="175603"/>
                </a:lnTo>
                <a:close/>
              </a:path>
            </a:pathLst>
          </a:custGeom>
          <a:ln w="9520">
            <a:solidFill>
              <a:srgbClr val="00D2A8"/>
            </a:solidFill>
          </a:ln>
        </p:spPr>
        <p:txBody>
          <a:bodyPr wrap="square" lIns="0" tIns="0" rIns="0" bIns="0" rtlCol="0"/>
          <a:lstStyle/>
          <a:p>
            <a:endParaRPr>
              <a:solidFill>
                <a:prstClr val="black"/>
              </a:solidFill>
              <a:latin typeface="Arial"/>
            </a:endParaRPr>
          </a:p>
        </p:txBody>
      </p:sp>
      <p:sp>
        <p:nvSpPr>
          <p:cNvPr id="10" name="object 10"/>
          <p:cNvSpPr/>
          <p:nvPr/>
        </p:nvSpPr>
        <p:spPr>
          <a:xfrm>
            <a:off x="1832746" y="3770832"/>
            <a:ext cx="638810" cy="175895"/>
          </a:xfrm>
          <a:custGeom>
            <a:avLst/>
            <a:gdLst/>
            <a:ahLst/>
            <a:cxnLst/>
            <a:rect l="l" t="t" r="r" b="b"/>
            <a:pathLst>
              <a:path w="638810" h="175895">
                <a:moveTo>
                  <a:pt x="0" y="87801"/>
                </a:moveTo>
                <a:lnTo>
                  <a:pt x="25080" y="121977"/>
                </a:lnTo>
                <a:lnTo>
                  <a:pt x="61576" y="139655"/>
                </a:lnTo>
                <a:lnTo>
                  <a:pt x="111448" y="154467"/>
                </a:lnTo>
                <a:lnTo>
                  <a:pt x="151033" y="162447"/>
                </a:lnTo>
                <a:lnTo>
                  <a:pt x="194919" y="168702"/>
                </a:lnTo>
                <a:lnTo>
                  <a:pt x="242450" y="173050"/>
                </a:lnTo>
                <a:lnTo>
                  <a:pt x="292970" y="175311"/>
                </a:lnTo>
                <a:lnTo>
                  <a:pt x="319145" y="175602"/>
                </a:lnTo>
                <a:lnTo>
                  <a:pt x="345320" y="175311"/>
                </a:lnTo>
                <a:lnTo>
                  <a:pt x="395839" y="173050"/>
                </a:lnTo>
                <a:lnTo>
                  <a:pt x="443370" y="168702"/>
                </a:lnTo>
                <a:lnTo>
                  <a:pt x="487257" y="162447"/>
                </a:lnTo>
                <a:lnTo>
                  <a:pt x="526841" y="154467"/>
                </a:lnTo>
                <a:lnTo>
                  <a:pt x="576713" y="139655"/>
                </a:lnTo>
                <a:lnTo>
                  <a:pt x="613210" y="121977"/>
                </a:lnTo>
                <a:lnTo>
                  <a:pt x="638290" y="87801"/>
                </a:lnTo>
                <a:lnTo>
                  <a:pt x="637232" y="80600"/>
                </a:lnTo>
                <a:lnTo>
                  <a:pt x="602667" y="47451"/>
                </a:lnTo>
                <a:lnTo>
                  <a:pt x="561466" y="30661"/>
                </a:lnTo>
                <a:lnTo>
                  <a:pt x="507628" y="16940"/>
                </a:lnTo>
                <a:lnTo>
                  <a:pt x="465810" y="9800"/>
                </a:lnTo>
                <a:lnTo>
                  <a:pt x="420019" y="4476"/>
                </a:lnTo>
                <a:lnTo>
                  <a:pt x="370912" y="1149"/>
                </a:lnTo>
                <a:lnTo>
                  <a:pt x="319145" y="0"/>
                </a:lnTo>
                <a:lnTo>
                  <a:pt x="292970" y="291"/>
                </a:lnTo>
                <a:lnTo>
                  <a:pt x="242450" y="2551"/>
                </a:lnTo>
                <a:lnTo>
                  <a:pt x="194919" y="6899"/>
                </a:lnTo>
                <a:lnTo>
                  <a:pt x="151033" y="13154"/>
                </a:lnTo>
                <a:lnTo>
                  <a:pt x="111448" y="21135"/>
                </a:lnTo>
                <a:lnTo>
                  <a:pt x="61576" y="35947"/>
                </a:lnTo>
                <a:lnTo>
                  <a:pt x="25080" y="53625"/>
                </a:lnTo>
                <a:lnTo>
                  <a:pt x="0" y="87801"/>
                </a:lnTo>
                <a:close/>
              </a:path>
            </a:pathLst>
          </a:custGeom>
          <a:ln w="9520">
            <a:solidFill>
              <a:srgbClr val="00D2A8"/>
            </a:solidFill>
          </a:ln>
        </p:spPr>
        <p:txBody>
          <a:bodyPr wrap="square" lIns="0" tIns="0" rIns="0" bIns="0" rtlCol="0"/>
          <a:lstStyle/>
          <a:p>
            <a:endParaRPr>
              <a:solidFill>
                <a:prstClr val="black"/>
              </a:solidFill>
              <a:latin typeface="Arial"/>
            </a:endParaRPr>
          </a:p>
        </p:txBody>
      </p:sp>
      <p:sp>
        <p:nvSpPr>
          <p:cNvPr id="11" name="object 11"/>
          <p:cNvSpPr/>
          <p:nvPr/>
        </p:nvSpPr>
        <p:spPr>
          <a:xfrm>
            <a:off x="2161308" y="4833941"/>
            <a:ext cx="993370" cy="552796"/>
          </a:xfrm>
          <a:prstGeom prst="rect">
            <a:avLst/>
          </a:prstGeom>
          <a:blipFill>
            <a:blip r:embed="rId7" cstate="print"/>
            <a:stretch>
              <a:fillRect/>
            </a:stretch>
          </a:blipFill>
        </p:spPr>
        <p:txBody>
          <a:bodyPr wrap="square" lIns="0" tIns="0" rIns="0" bIns="0" rtlCol="0"/>
          <a:lstStyle/>
          <a:p>
            <a:endParaRPr>
              <a:solidFill>
                <a:prstClr val="black"/>
              </a:solidFill>
              <a:latin typeface="Arial"/>
            </a:endParaRPr>
          </a:p>
        </p:txBody>
      </p:sp>
      <p:sp>
        <p:nvSpPr>
          <p:cNvPr id="12" name="object 12"/>
          <p:cNvSpPr/>
          <p:nvPr/>
        </p:nvSpPr>
        <p:spPr>
          <a:xfrm>
            <a:off x="2210269" y="4862249"/>
            <a:ext cx="891857" cy="451434"/>
          </a:xfrm>
          <a:prstGeom prst="rect">
            <a:avLst/>
          </a:prstGeom>
          <a:blipFill>
            <a:blip r:embed="rId8" cstate="print"/>
            <a:stretch>
              <a:fillRect/>
            </a:stretch>
          </a:blipFill>
        </p:spPr>
        <p:txBody>
          <a:bodyPr wrap="square" lIns="0" tIns="0" rIns="0" bIns="0" rtlCol="0"/>
          <a:lstStyle/>
          <a:p>
            <a:endParaRPr>
              <a:solidFill>
                <a:prstClr val="black"/>
              </a:solidFill>
              <a:latin typeface="Arial"/>
            </a:endParaRPr>
          </a:p>
        </p:txBody>
      </p:sp>
      <p:sp>
        <p:nvSpPr>
          <p:cNvPr id="13" name="object 13"/>
          <p:cNvSpPr/>
          <p:nvPr/>
        </p:nvSpPr>
        <p:spPr>
          <a:xfrm>
            <a:off x="2210264" y="4862253"/>
            <a:ext cx="891540" cy="451484"/>
          </a:xfrm>
          <a:custGeom>
            <a:avLst/>
            <a:gdLst/>
            <a:ahLst/>
            <a:cxnLst/>
            <a:rect l="l" t="t" r="r" b="b"/>
            <a:pathLst>
              <a:path w="891539" h="451485">
                <a:moveTo>
                  <a:pt x="0" y="225600"/>
                </a:moveTo>
                <a:lnTo>
                  <a:pt x="12953" y="171386"/>
                </a:lnTo>
                <a:lnTo>
                  <a:pt x="35025" y="137786"/>
                </a:lnTo>
                <a:lnTo>
                  <a:pt x="66776" y="106763"/>
                </a:lnTo>
                <a:lnTo>
                  <a:pt x="107288" y="78782"/>
                </a:lnTo>
                <a:lnTo>
                  <a:pt x="155644" y="54306"/>
                </a:lnTo>
                <a:lnTo>
                  <a:pt x="210925" y="33800"/>
                </a:lnTo>
                <a:lnTo>
                  <a:pt x="272215" y="17728"/>
                </a:lnTo>
                <a:lnTo>
                  <a:pt x="338595" y="6556"/>
                </a:lnTo>
                <a:lnTo>
                  <a:pt x="409148" y="747"/>
                </a:lnTo>
                <a:lnTo>
                  <a:pt x="445703" y="0"/>
                </a:lnTo>
                <a:lnTo>
                  <a:pt x="482258" y="747"/>
                </a:lnTo>
                <a:lnTo>
                  <a:pt x="552811" y="6556"/>
                </a:lnTo>
                <a:lnTo>
                  <a:pt x="619191" y="17728"/>
                </a:lnTo>
                <a:lnTo>
                  <a:pt x="680481" y="33800"/>
                </a:lnTo>
                <a:lnTo>
                  <a:pt x="735762" y="54306"/>
                </a:lnTo>
                <a:lnTo>
                  <a:pt x="784118" y="78782"/>
                </a:lnTo>
                <a:lnTo>
                  <a:pt x="824630" y="106763"/>
                </a:lnTo>
                <a:lnTo>
                  <a:pt x="856381" y="137786"/>
                </a:lnTo>
                <a:lnTo>
                  <a:pt x="878453" y="171386"/>
                </a:lnTo>
                <a:lnTo>
                  <a:pt x="891407" y="225600"/>
                </a:lnTo>
                <a:lnTo>
                  <a:pt x="889929" y="244103"/>
                </a:lnTo>
                <a:lnTo>
                  <a:pt x="868684" y="296908"/>
                </a:lnTo>
                <a:lnTo>
                  <a:pt x="841658" y="329277"/>
                </a:lnTo>
                <a:lnTo>
                  <a:pt x="805412" y="358837"/>
                </a:lnTo>
                <a:lnTo>
                  <a:pt x="760863" y="385124"/>
                </a:lnTo>
                <a:lnTo>
                  <a:pt x="708930" y="407673"/>
                </a:lnTo>
                <a:lnTo>
                  <a:pt x="650529" y="426020"/>
                </a:lnTo>
                <a:lnTo>
                  <a:pt x="586580" y="439700"/>
                </a:lnTo>
                <a:lnTo>
                  <a:pt x="517998" y="448249"/>
                </a:lnTo>
                <a:lnTo>
                  <a:pt x="445703" y="451201"/>
                </a:lnTo>
                <a:lnTo>
                  <a:pt x="409148" y="450453"/>
                </a:lnTo>
                <a:lnTo>
                  <a:pt x="338595" y="444645"/>
                </a:lnTo>
                <a:lnTo>
                  <a:pt x="272215" y="433472"/>
                </a:lnTo>
                <a:lnTo>
                  <a:pt x="210925" y="417401"/>
                </a:lnTo>
                <a:lnTo>
                  <a:pt x="155644" y="396895"/>
                </a:lnTo>
                <a:lnTo>
                  <a:pt x="107288" y="372419"/>
                </a:lnTo>
                <a:lnTo>
                  <a:pt x="66776" y="344437"/>
                </a:lnTo>
                <a:lnTo>
                  <a:pt x="35025" y="313414"/>
                </a:lnTo>
                <a:lnTo>
                  <a:pt x="12953" y="279815"/>
                </a:lnTo>
                <a:lnTo>
                  <a:pt x="0" y="225600"/>
                </a:lnTo>
                <a:close/>
              </a:path>
            </a:pathLst>
          </a:custGeom>
          <a:ln w="9520">
            <a:solidFill>
              <a:srgbClr val="00D2A8"/>
            </a:solidFill>
          </a:ln>
        </p:spPr>
        <p:txBody>
          <a:bodyPr wrap="square" lIns="0" tIns="0" rIns="0" bIns="0" rtlCol="0"/>
          <a:lstStyle/>
          <a:p>
            <a:endParaRPr>
              <a:solidFill>
                <a:prstClr val="black"/>
              </a:solidFill>
              <a:latin typeface="Arial"/>
            </a:endParaRPr>
          </a:p>
        </p:txBody>
      </p:sp>
      <p:sp>
        <p:nvSpPr>
          <p:cNvPr id="14" name="object 14"/>
          <p:cNvSpPr/>
          <p:nvPr/>
        </p:nvSpPr>
        <p:spPr>
          <a:xfrm>
            <a:off x="2323065" y="4975053"/>
            <a:ext cx="666115" cy="226060"/>
          </a:xfrm>
          <a:custGeom>
            <a:avLst/>
            <a:gdLst/>
            <a:ahLst/>
            <a:cxnLst/>
            <a:rect l="l" t="t" r="r" b="b"/>
            <a:pathLst>
              <a:path w="666114" h="226060">
                <a:moveTo>
                  <a:pt x="0" y="112800"/>
                </a:moveTo>
                <a:lnTo>
                  <a:pt x="16971" y="148453"/>
                </a:lnTo>
                <a:lnTo>
                  <a:pt x="49876" y="172218"/>
                </a:lnTo>
                <a:lnTo>
                  <a:pt x="97504" y="192562"/>
                </a:lnTo>
                <a:lnTo>
                  <a:pt x="136294" y="203836"/>
                </a:lnTo>
                <a:lnTo>
                  <a:pt x="179914" y="213010"/>
                </a:lnTo>
                <a:lnTo>
                  <a:pt x="227679" y="219850"/>
                </a:lnTo>
                <a:lnTo>
                  <a:pt x="278904" y="224124"/>
                </a:lnTo>
                <a:lnTo>
                  <a:pt x="332903" y="225600"/>
                </a:lnTo>
                <a:lnTo>
                  <a:pt x="360206" y="225226"/>
                </a:lnTo>
                <a:lnTo>
                  <a:pt x="412903" y="222322"/>
                </a:lnTo>
                <a:lnTo>
                  <a:pt x="462483" y="216736"/>
                </a:lnTo>
                <a:lnTo>
                  <a:pt x="508262" y="208700"/>
                </a:lnTo>
                <a:lnTo>
                  <a:pt x="549552" y="198447"/>
                </a:lnTo>
                <a:lnTo>
                  <a:pt x="585670" y="186209"/>
                </a:lnTo>
                <a:lnTo>
                  <a:pt x="628648" y="164638"/>
                </a:lnTo>
                <a:lnTo>
                  <a:pt x="661448" y="131097"/>
                </a:lnTo>
                <a:lnTo>
                  <a:pt x="665806" y="112800"/>
                </a:lnTo>
                <a:lnTo>
                  <a:pt x="664702" y="103548"/>
                </a:lnTo>
                <a:lnTo>
                  <a:pt x="639644" y="68893"/>
                </a:lnTo>
                <a:lnTo>
                  <a:pt x="601575" y="46181"/>
                </a:lnTo>
                <a:lnTo>
                  <a:pt x="549552" y="27153"/>
                </a:lnTo>
                <a:lnTo>
                  <a:pt x="508262" y="16900"/>
                </a:lnTo>
                <a:lnTo>
                  <a:pt x="462483" y="8864"/>
                </a:lnTo>
                <a:lnTo>
                  <a:pt x="412903" y="3278"/>
                </a:lnTo>
                <a:lnTo>
                  <a:pt x="360206" y="373"/>
                </a:lnTo>
                <a:lnTo>
                  <a:pt x="332903" y="0"/>
                </a:lnTo>
                <a:lnTo>
                  <a:pt x="305599" y="373"/>
                </a:lnTo>
                <a:lnTo>
                  <a:pt x="252902" y="3278"/>
                </a:lnTo>
                <a:lnTo>
                  <a:pt x="203322" y="8864"/>
                </a:lnTo>
                <a:lnTo>
                  <a:pt x="157543" y="16900"/>
                </a:lnTo>
                <a:lnTo>
                  <a:pt x="116253" y="27153"/>
                </a:lnTo>
                <a:lnTo>
                  <a:pt x="80135" y="39391"/>
                </a:lnTo>
                <a:lnTo>
                  <a:pt x="37158" y="60962"/>
                </a:lnTo>
                <a:lnTo>
                  <a:pt x="4357" y="94503"/>
                </a:lnTo>
                <a:lnTo>
                  <a:pt x="0" y="112800"/>
                </a:lnTo>
                <a:close/>
              </a:path>
            </a:pathLst>
          </a:custGeom>
          <a:ln w="9520">
            <a:solidFill>
              <a:srgbClr val="00D2A8"/>
            </a:solidFill>
          </a:ln>
        </p:spPr>
        <p:txBody>
          <a:bodyPr wrap="square" lIns="0" tIns="0" rIns="0" bIns="0" rtlCol="0"/>
          <a:lstStyle/>
          <a:p>
            <a:endParaRPr>
              <a:solidFill>
                <a:prstClr val="black"/>
              </a:solidFill>
              <a:latin typeface="Arial"/>
            </a:endParaRPr>
          </a:p>
        </p:txBody>
      </p:sp>
      <p:sp>
        <p:nvSpPr>
          <p:cNvPr id="15" name="object 15"/>
          <p:cNvSpPr/>
          <p:nvPr/>
        </p:nvSpPr>
        <p:spPr>
          <a:xfrm>
            <a:off x="1791220" y="5321757"/>
            <a:ext cx="7067028" cy="1138656"/>
          </a:xfrm>
          <a:prstGeom prst="rect">
            <a:avLst/>
          </a:prstGeom>
          <a:blipFill>
            <a:blip r:embed="rId9" cstate="print"/>
            <a:stretch>
              <a:fillRect/>
            </a:stretch>
          </a:blipFill>
        </p:spPr>
        <p:txBody>
          <a:bodyPr wrap="square" lIns="0" tIns="0" rIns="0" bIns="0" rtlCol="0"/>
          <a:lstStyle/>
          <a:p>
            <a:endParaRPr>
              <a:solidFill>
                <a:prstClr val="black"/>
              </a:solidFill>
              <a:latin typeface="Arial"/>
            </a:endParaRPr>
          </a:p>
        </p:txBody>
      </p:sp>
      <p:sp>
        <p:nvSpPr>
          <p:cNvPr id="16" name="object 16"/>
          <p:cNvSpPr/>
          <p:nvPr/>
        </p:nvSpPr>
        <p:spPr>
          <a:xfrm>
            <a:off x="3595254" y="6101541"/>
            <a:ext cx="1059872" cy="465512"/>
          </a:xfrm>
          <a:prstGeom prst="rect">
            <a:avLst/>
          </a:prstGeom>
          <a:blipFill>
            <a:blip r:embed="rId10" cstate="print"/>
            <a:stretch>
              <a:fillRect/>
            </a:stretch>
          </a:blipFill>
        </p:spPr>
        <p:txBody>
          <a:bodyPr wrap="square" lIns="0" tIns="0" rIns="0" bIns="0" rtlCol="0"/>
          <a:lstStyle/>
          <a:p>
            <a:endParaRPr>
              <a:solidFill>
                <a:prstClr val="black"/>
              </a:solidFill>
              <a:latin typeface="Arial"/>
            </a:endParaRPr>
          </a:p>
        </p:txBody>
      </p:sp>
      <p:sp>
        <p:nvSpPr>
          <p:cNvPr id="17" name="object 17"/>
          <p:cNvSpPr/>
          <p:nvPr/>
        </p:nvSpPr>
        <p:spPr>
          <a:xfrm>
            <a:off x="3645001" y="6127241"/>
            <a:ext cx="959713" cy="368401"/>
          </a:xfrm>
          <a:prstGeom prst="rect">
            <a:avLst/>
          </a:prstGeom>
          <a:blipFill>
            <a:blip r:embed="rId11" cstate="print"/>
            <a:stretch>
              <a:fillRect/>
            </a:stretch>
          </a:blipFill>
        </p:spPr>
        <p:txBody>
          <a:bodyPr wrap="square" lIns="0" tIns="0" rIns="0" bIns="0" rtlCol="0"/>
          <a:lstStyle/>
          <a:p>
            <a:endParaRPr>
              <a:solidFill>
                <a:prstClr val="black"/>
              </a:solidFill>
              <a:latin typeface="Arial"/>
            </a:endParaRPr>
          </a:p>
        </p:txBody>
      </p:sp>
      <p:sp>
        <p:nvSpPr>
          <p:cNvPr id="18" name="object 18"/>
          <p:cNvSpPr/>
          <p:nvPr/>
        </p:nvSpPr>
        <p:spPr>
          <a:xfrm>
            <a:off x="3644997" y="6127238"/>
            <a:ext cx="959485" cy="368300"/>
          </a:xfrm>
          <a:custGeom>
            <a:avLst/>
            <a:gdLst/>
            <a:ahLst/>
            <a:cxnLst/>
            <a:rect l="l" t="t" r="r" b="b"/>
            <a:pathLst>
              <a:path w="959485" h="368300">
                <a:moveTo>
                  <a:pt x="0" y="184111"/>
                </a:moveTo>
                <a:lnTo>
                  <a:pt x="13938" y="139867"/>
                </a:lnTo>
                <a:lnTo>
                  <a:pt x="53533" y="99501"/>
                </a:lnTo>
                <a:lnTo>
                  <a:pt x="92537" y="75377"/>
                </a:lnTo>
                <a:lnTo>
                  <a:pt x="140476" y="53924"/>
                </a:lnTo>
                <a:lnTo>
                  <a:pt x="196360" y="35522"/>
                </a:lnTo>
                <a:lnTo>
                  <a:pt x="259204" y="20550"/>
                </a:lnTo>
                <a:lnTo>
                  <a:pt x="328019" y="9386"/>
                </a:lnTo>
                <a:lnTo>
                  <a:pt x="401819" y="2409"/>
                </a:lnTo>
                <a:lnTo>
                  <a:pt x="440279" y="610"/>
                </a:lnTo>
                <a:lnTo>
                  <a:pt x="479615" y="0"/>
                </a:lnTo>
                <a:lnTo>
                  <a:pt x="518951" y="610"/>
                </a:lnTo>
                <a:lnTo>
                  <a:pt x="557411" y="2409"/>
                </a:lnTo>
                <a:lnTo>
                  <a:pt x="631210" y="9386"/>
                </a:lnTo>
                <a:lnTo>
                  <a:pt x="700026" y="20550"/>
                </a:lnTo>
                <a:lnTo>
                  <a:pt x="762869" y="35522"/>
                </a:lnTo>
                <a:lnTo>
                  <a:pt x="818754" y="53924"/>
                </a:lnTo>
                <a:lnTo>
                  <a:pt x="866692" y="75377"/>
                </a:lnTo>
                <a:lnTo>
                  <a:pt x="905696" y="99501"/>
                </a:lnTo>
                <a:lnTo>
                  <a:pt x="934779" y="125917"/>
                </a:lnTo>
                <a:lnTo>
                  <a:pt x="957640" y="169011"/>
                </a:lnTo>
                <a:lnTo>
                  <a:pt x="959230" y="184111"/>
                </a:lnTo>
                <a:lnTo>
                  <a:pt x="957640" y="199211"/>
                </a:lnTo>
                <a:lnTo>
                  <a:pt x="934779" y="242304"/>
                </a:lnTo>
                <a:lnTo>
                  <a:pt x="905696" y="268720"/>
                </a:lnTo>
                <a:lnTo>
                  <a:pt x="866692" y="292844"/>
                </a:lnTo>
                <a:lnTo>
                  <a:pt x="818754" y="314297"/>
                </a:lnTo>
                <a:lnTo>
                  <a:pt x="762869" y="332699"/>
                </a:lnTo>
                <a:lnTo>
                  <a:pt x="700026" y="347671"/>
                </a:lnTo>
                <a:lnTo>
                  <a:pt x="631210" y="358836"/>
                </a:lnTo>
                <a:lnTo>
                  <a:pt x="557411" y="365812"/>
                </a:lnTo>
                <a:lnTo>
                  <a:pt x="518951" y="367611"/>
                </a:lnTo>
                <a:lnTo>
                  <a:pt x="479615" y="368222"/>
                </a:lnTo>
                <a:lnTo>
                  <a:pt x="440279" y="367611"/>
                </a:lnTo>
                <a:lnTo>
                  <a:pt x="401819" y="365812"/>
                </a:lnTo>
                <a:lnTo>
                  <a:pt x="328019" y="358836"/>
                </a:lnTo>
                <a:lnTo>
                  <a:pt x="259204" y="347671"/>
                </a:lnTo>
                <a:lnTo>
                  <a:pt x="196360" y="332699"/>
                </a:lnTo>
                <a:lnTo>
                  <a:pt x="140476" y="314297"/>
                </a:lnTo>
                <a:lnTo>
                  <a:pt x="92537" y="292844"/>
                </a:lnTo>
                <a:lnTo>
                  <a:pt x="53533" y="268720"/>
                </a:lnTo>
                <a:lnTo>
                  <a:pt x="24451" y="242304"/>
                </a:lnTo>
                <a:lnTo>
                  <a:pt x="1589" y="199211"/>
                </a:lnTo>
                <a:lnTo>
                  <a:pt x="0" y="184111"/>
                </a:lnTo>
                <a:close/>
              </a:path>
            </a:pathLst>
          </a:custGeom>
          <a:ln w="9520">
            <a:solidFill>
              <a:srgbClr val="00D2A8"/>
            </a:solidFill>
          </a:ln>
        </p:spPr>
        <p:txBody>
          <a:bodyPr wrap="square" lIns="0" tIns="0" rIns="0" bIns="0" rtlCol="0"/>
          <a:lstStyle/>
          <a:p>
            <a:endParaRPr>
              <a:solidFill>
                <a:prstClr val="black"/>
              </a:solidFill>
              <a:latin typeface="Arial"/>
            </a:endParaRPr>
          </a:p>
        </p:txBody>
      </p:sp>
      <p:sp>
        <p:nvSpPr>
          <p:cNvPr id="19" name="object 19"/>
          <p:cNvSpPr/>
          <p:nvPr/>
        </p:nvSpPr>
        <p:spPr>
          <a:xfrm>
            <a:off x="3737053" y="6219294"/>
            <a:ext cx="775335" cy="184150"/>
          </a:xfrm>
          <a:custGeom>
            <a:avLst/>
            <a:gdLst/>
            <a:ahLst/>
            <a:cxnLst/>
            <a:rect l="l" t="t" r="r" b="b"/>
            <a:pathLst>
              <a:path w="775335" h="184150">
                <a:moveTo>
                  <a:pt x="0" y="92056"/>
                </a:moveTo>
                <a:lnTo>
                  <a:pt x="30456" y="127888"/>
                </a:lnTo>
                <a:lnTo>
                  <a:pt x="74776" y="146423"/>
                </a:lnTo>
                <a:lnTo>
                  <a:pt x="113513" y="157149"/>
                </a:lnTo>
                <a:lnTo>
                  <a:pt x="158672" y="166350"/>
                </a:lnTo>
                <a:lnTo>
                  <a:pt x="209454" y="173836"/>
                </a:lnTo>
                <a:lnTo>
                  <a:pt x="265061" y="179418"/>
                </a:lnTo>
                <a:lnTo>
                  <a:pt x="324696" y="182907"/>
                </a:lnTo>
                <a:lnTo>
                  <a:pt x="387560" y="184112"/>
                </a:lnTo>
                <a:lnTo>
                  <a:pt x="419346" y="183806"/>
                </a:lnTo>
                <a:lnTo>
                  <a:pt x="480695" y="181436"/>
                </a:lnTo>
                <a:lnTo>
                  <a:pt x="538416" y="176877"/>
                </a:lnTo>
                <a:lnTo>
                  <a:pt x="591710" y="170319"/>
                </a:lnTo>
                <a:lnTo>
                  <a:pt x="639780" y="161952"/>
                </a:lnTo>
                <a:lnTo>
                  <a:pt x="681827" y="151965"/>
                </a:lnTo>
                <a:lnTo>
                  <a:pt x="731861" y="134361"/>
                </a:lnTo>
                <a:lnTo>
                  <a:pt x="770047" y="106987"/>
                </a:lnTo>
                <a:lnTo>
                  <a:pt x="775120" y="92056"/>
                </a:lnTo>
                <a:lnTo>
                  <a:pt x="773835" y="84506"/>
                </a:lnTo>
                <a:lnTo>
                  <a:pt x="744664" y="56223"/>
                </a:lnTo>
                <a:lnTo>
                  <a:pt x="700343" y="37688"/>
                </a:lnTo>
                <a:lnTo>
                  <a:pt x="661606" y="26962"/>
                </a:lnTo>
                <a:lnTo>
                  <a:pt x="616448" y="17761"/>
                </a:lnTo>
                <a:lnTo>
                  <a:pt x="565666" y="10275"/>
                </a:lnTo>
                <a:lnTo>
                  <a:pt x="510059" y="4693"/>
                </a:lnTo>
                <a:lnTo>
                  <a:pt x="450424" y="1204"/>
                </a:lnTo>
                <a:lnTo>
                  <a:pt x="387560" y="0"/>
                </a:lnTo>
                <a:lnTo>
                  <a:pt x="355774" y="305"/>
                </a:lnTo>
                <a:lnTo>
                  <a:pt x="294425" y="2675"/>
                </a:lnTo>
                <a:lnTo>
                  <a:pt x="236704" y="7234"/>
                </a:lnTo>
                <a:lnTo>
                  <a:pt x="183410" y="13792"/>
                </a:lnTo>
                <a:lnTo>
                  <a:pt x="135340" y="22159"/>
                </a:lnTo>
                <a:lnTo>
                  <a:pt x="93292" y="32146"/>
                </a:lnTo>
                <a:lnTo>
                  <a:pt x="43258" y="49750"/>
                </a:lnTo>
                <a:lnTo>
                  <a:pt x="5072" y="77124"/>
                </a:lnTo>
                <a:lnTo>
                  <a:pt x="0" y="92056"/>
                </a:lnTo>
                <a:close/>
              </a:path>
            </a:pathLst>
          </a:custGeom>
          <a:ln w="9520">
            <a:solidFill>
              <a:srgbClr val="00D2A8"/>
            </a:solidFill>
          </a:ln>
        </p:spPr>
        <p:txBody>
          <a:bodyPr wrap="square" lIns="0" tIns="0" rIns="0" bIns="0" rtlCol="0"/>
          <a:lstStyle/>
          <a:p>
            <a:endParaRPr>
              <a:solidFill>
                <a:prstClr val="black"/>
              </a:solidFill>
              <a:latin typeface="Arial"/>
            </a:endParaRPr>
          </a:p>
        </p:txBody>
      </p:sp>
      <p:sp>
        <p:nvSpPr>
          <p:cNvPr id="20" name="TextBox 19"/>
          <p:cNvSpPr txBox="1"/>
          <p:nvPr/>
        </p:nvSpPr>
        <p:spPr>
          <a:xfrm>
            <a:off x="7496741" y="6477000"/>
            <a:ext cx="1382159" cy="246221"/>
          </a:xfrm>
          <a:prstGeom prst="rect">
            <a:avLst/>
          </a:prstGeom>
          <a:noFill/>
        </p:spPr>
        <p:txBody>
          <a:bodyPr wrap="none" rtlCol="0">
            <a:spAutoFit/>
          </a:bodyPr>
          <a:lstStyle/>
          <a:p>
            <a:r>
              <a:rPr lang="en-US" sz="1000" dirty="0" smtClean="0">
                <a:solidFill>
                  <a:prstClr val="black"/>
                </a:solidFill>
                <a:latin typeface="Arial"/>
              </a:rPr>
              <a:t>Courtesy H. Johnson</a:t>
            </a:r>
            <a:endParaRPr lang="en-US" sz="1000" dirty="0">
              <a:solidFill>
                <a:prstClr val="black"/>
              </a:solidFill>
              <a:latin typeface="Arial"/>
            </a:endParaRPr>
          </a:p>
        </p:txBody>
      </p:sp>
      <p:sp>
        <p:nvSpPr>
          <p:cNvPr id="21" name="object 3"/>
          <p:cNvSpPr txBox="1"/>
          <p:nvPr/>
        </p:nvSpPr>
        <p:spPr>
          <a:xfrm>
            <a:off x="2714967" y="0"/>
            <a:ext cx="6429033" cy="315898"/>
          </a:xfrm>
          <a:prstGeom prst="rect">
            <a:avLst/>
          </a:prstGeom>
        </p:spPr>
        <p:txBody>
          <a:bodyPr vert="horz" wrap="square" lIns="0" tIns="0" rIns="0" bIns="0" rtlCol="0">
            <a:spAutoFit/>
          </a:bodyPr>
          <a:lstStyle/>
          <a:p>
            <a:pPr marL="12700">
              <a:lnSpc>
                <a:spcPts val="2620"/>
              </a:lnSpc>
            </a:pPr>
            <a:r>
              <a:rPr sz="1400" spc="-5" dirty="0">
                <a:solidFill>
                  <a:prstClr val="black"/>
                </a:solidFill>
                <a:latin typeface="Arial"/>
                <a:cs typeface="Arial"/>
              </a:rPr>
              <a:t>NA-</a:t>
            </a:r>
            <a:r>
              <a:rPr sz="1400" spc="-5" dirty="0" smtClean="0">
                <a:solidFill>
                  <a:prstClr val="black"/>
                </a:solidFill>
                <a:latin typeface="Arial"/>
                <a:cs typeface="Arial"/>
              </a:rPr>
              <a:t>MIC</a:t>
            </a:r>
            <a:r>
              <a:rPr lang="en-US" sz="1400" dirty="0" smtClean="0">
                <a:solidFill>
                  <a:prstClr val="black"/>
                </a:solidFill>
                <a:latin typeface="Arial"/>
                <a:cs typeface="Arial"/>
              </a:rPr>
              <a:t>: </a:t>
            </a:r>
            <a:r>
              <a:rPr sz="1400" spc="-5" dirty="0" smtClean="0">
                <a:solidFill>
                  <a:prstClr val="black"/>
                </a:solidFill>
                <a:latin typeface="Arial"/>
                <a:cs typeface="Arial"/>
              </a:rPr>
              <a:t>Nationa</a:t>
            </a:r>
            <a:r>
              <a:rPr sz="1400" dirty="0" smtClean="0">
                <a:solidFill>
                  <a:prstClr val="black"/>
                </a:solidFill>
                <a:latin typeface="Arial"/>
                <a:cs typeface="Arial"/>
              </a:rPr>
              <a:t>l</a:t>
            </a:r>
            <a:r>
              <a:rPr sz="1400" spc="-80" dirty="0" smtClean="0">
                <a:solidFill>
                  <a:prstClr val="black"/>
                </a:solidFill>
                <a:latin typeface="Arial"/>
                <a:cs typeface="Arial"/>
              </a:rPr>
              <a:t> </a:t>
            </a:r>
            <a:r>
              <a:rPr sz="1400" dirty="0">
                <a:solidFill>
                  <a:prstClr val="black"/>
                </a:solidFill>
                <a:latin typeface="Arial"/>
                <a:cs typeface="Arial"/>
              </a:rPr>
              <a:t>Alliance</a:t>
            </a:r>
            <a:r>
              <a:rPr sz="1400" spc="-5" dirty="0">
                <a:solidFill>
                  <a:prstClr val="black"/>
                </a:solidFill>
                <a:latin typeface="Arial"/>
                <a:cs typeface="Arial"/>
              </a:rPr>
              <a:t> </a:t>
            </a:r>
            <a:r>
              <a:rPr sz="1400" spc="-10" dirty="0">
                <a:solidFill>
                  <a:prstClr val="black"/>
                </a:solidFill>
                <a:latin typeface="Arial"/>
                <a:cs typeface="Arial"/>
              </a:rPr>
              <a:t>for</a:t>
            </a:r>
            <a:r>
              <a:rPr sz="1400" spc="-5" dirty="0">
                <a:solidFill>
                  <a:prstClr val="black"/>
                </a:solidFill>
                <a:latin typeface="Arial"/>
                <a:cs typeface="Arial"/>
              </a:rPr>
              <a:t> </a:t>
            </a:r>
            <a:r>
              <a:rPr sz="1400" dirty="0">
                <a:solidFill>
                  <a:prstClr val="black"/>
                </a:solidFill>
                <a:latin typeface="Arial"/>
                <a:cs typeface="Arial"/>
              </a:rPr>
              <a:t>Medical</a:t>
            </a:r>
            <a:r>
              <a:rPr sz="1400" spc="-5" dirty="0">
                <a:solidFill>
                  <a:prstClr val="black"/>
                </a:solidFill>
                <a:latin typeface="Arial"/>
                <a:cs typeface="Arial"/>
              </a:rPr>
              <a:t> </a:t>
            </a:r>
            <a:r>
              <a:rPr sz="1400" dirty="0">
                <a:solidFill>
                  <a:prstClr val="black"/>
                </a:solidFill>
                <a:latin typeface="Arial"/>
                <a:cs typeface="Arial"/>
              </a:rPr>
              <a:t>Image</a:t>
            </a:r>
            <a:r>
              <a:rPr sz="1400" spc="-5" dirty="0">
                <a:solidFill>
                  <a:prstClr val="black"/>
                </a:solidFill>
                <a:latin typeface="Arial"/>
                <a:cs typeface="Arial"/>
              </a:rPr>
              <a:t> Computing </a:t>
            </a:r>
            <a:r>
              <a:rPr sz="1400" spc="-15" dirty="0">
                <a:solidFill>
                  <a:prstClr val="black"/>
                </a:solidFill>
                <a:latin typeface="Arial"/>
                <a:cs typeface="Arial"/>
                <a:hlinkClick r:id="rId12"/>
              </a:rPr>
              <a:t>http://w</a:t>
            </a:r>
            <a:r>
              <a:rPr sz="1400" spc="-20" dirty="0">
                <a:solidFill>
                  <a:prstClr val="black"/>
                </a:solidFill>
                <a:latin typeface="Arial"/>
                <a:cs typeface="Arial"/>
                <a:hlinkClick r:id="rId12"/>
              </a:rPr>
              <a:t>w</a:t>
            </a:r>
            <a:r>
              <a:rPr sz="1400" spc="-120" dirty="0">
                <a:solidFill>
                  <a:prstClr val="black"/>
                </a:solidFill>
                <a:latin typeface="Arial"/>
                <a:cs typeface="Arial"/>
                <a:hlinkClick r:id="rId12"/>
              </a:rPr>
              <a:t>w</a:t>
            </a:r>
            <a:r>
              <a:rPr sz="1400" dirty="0">
                <a:solidFill>
                  <a:prstClr val="black"/>
                </a:solidFill>
                <a:latin typeface="Arial"/>
                <a:cs typeface="Arial"/>
                <a:hlinkClick r:id="rId12"/>
              </a:rPr>
              <a:t>.na-mic.org</a:t>
            </a:r>
            <a:endParaRPr sz="1400" dirty="0">
              <a:solidFill>
                <a:prstClr val="black"/>
              </a:solidFill>
              <a:latin typeface="Arial"/>
              <a:cs typeface="Arial"/>
            </a:endParaRPr>
          </a:p>
        </p:txBody>
      </p:sp>
      <p:sp>
        <p:nvSpPr>
          <p:cNvPr id="2" name="TextBox 1"/>
          <p:cNvSpPr txBox="1"/>
          <p:nvPr/>
        </p:nvSpPr>
        <p:spPr>
          <a:xfrm>
            <a:off x="7099463" y="2165182"/>
            <a:ext cx="1909484" cy="1661993"/>
          </a:xfrm>
          <a:prstGeom prst="rect">
            <a:avLst/>
          </a:prstGeom>
          <a:noFill/>
        </p:spPr>
        <p:txBody>
          <a:bodyPr wrap="square" rtlCol="0">
            <a:spAutoFit/>
          </a:bodyPr>
          <a:lstStyle/>
          <a:p>
            <a:r>
              <a:rPr lang="en-US" dirty="0" smtClean="0">
                <a:solidFill>
                  <a:prstClr val="black"/>
                </a:solidFill>
                <a:latin typeface="Arial"/>
              </a:rPr>
              <a:t>Metadata is of increasing importance:</a:t>
            </a:r>
          </a:p>
          <a:p>
            <a:pPr marL="285750" indent="-285750">
              <a:buFont typeface="Arial"/>
              <a:buChar char="•"/>
            </a:pPr>
            <a:r>
              <a:rPr lang="en-US" sz="1600" dirty="0" smtClean="0">
                <a:solidFill>
                  <a:prstClr val="black"/>
                </a:solidFill>
                <a:latin typeface="Arial"/>
              </a:rPr>
              <a:t>Parameters</a:t>
            </a:r>
          </a:p>
          <a:p>
            <a:pPr marL="285750" indent="-285750">
              <a:buFont typeface="Arial"/>
              <a:buChar char="•"/>
            </a:pPr>
            <a:r>
              <a:rPr lang="en-US" sz="1600" dirty="0" smtClean="0">
                <a:solidFill>
                  <a:prstClr val="black"/>
                </a:solidFill>
                <a:latin typeface="Arial"/>
              </a:rPr>
              <a:t>Provenance</a:t>
            </a:r>
          </a:p>
          <a:p>
            <a:pPr marL="285750" indent="-285750">
              <a:buFont typeface="Arial"/>
              <a:buChar char="•"/>
            </a:pPr>
            <a:r>
              <a:rPr lang="en-US" sz="1600" dirty="0" smtClean="0">
                <a:solidFill>
                  <a:prstClr val="black"/>
                </a:solidFill>
                <a:latin typeface="Arial"/>
              </a:rPr>
              <a:t>Status</a:t>
            </a:r>
            <a:endParaRPr lang="en-US" sz="1600" dirty="0">
              <a:solidFill>
                <a:prstClr val="black"/>
              </a:solidFill>
              <a:latin typeface="Arial"/>
            </a:endParaRPr>
          </a:p>
        </p:txBody>
      </p:sp>
    </p:spTree>
    <p:extLst>
      <p:ext uri="{BB962C8B-B14F-4D97-AF65-F5344CB8AC3E}">
        <p14:creationId xmlns:p14="http://schemas.microsoft.com/office/powerpoint/2010/main" val="313611591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3461384" y="1524000"/>
            <a:ext cx="5396230" cy="4629150"/>
          </a:xfrm>
          <a:custGeom>
            <a:avLst/>
            <a:gdLst/>
            <a:ahLst/>
            <a:cxnLst/>
            <a:rect l="l" t="t" r="r" b="b"/>
            <a:pathLst>
              <a:path w="5396230" h="4629150">
                <a:moveTo>
                  <a:pt x="0" y="0"/>
                </a:moveTo>
                <a:lnTo>
                  <a:pt x="5395848" y="0"/>
                </a:lnTo>
                <a:lnTo>
                  <a:pt x="5395848" y="4628896"/>
                </a:lnTo>
                <a:lnTo>
                  <a:pt x="0" y="4628896"/>
                </a:lnTo>
                <a:lnTo>
                  <a:pt x="0" y="0"/>
                </a:lnTo>
                <a:close/>
              </a:path>
            </a:pathLst>
          </a:custGeom>
          <a:solidFill>
            <a:srgbClr val="FFFFFF"/>
          </a:solidFill>
        </p:spPr>
        <p:txBody>
          <a:bodyPr wrap="square" lIns="0" tIns="0" rIns="0" bIns="0" rtlCol="0"/>
          <a:lstStyle/>
          <a:p>
            <a:endParaRPr>
              <a:solidFill>
                <a:prstClr val="black"/>
              </a:solidFill>
              <a:latin typeface="Arial"/>
            </a:endParaRPr>
          </a:p>
        </p:txBody>
      </p:sp>
      <p:sp>
        <p:nvSpPr>
          <p:cNvPr id="6" name="object 6"/>
          <p:cNvSpPr>
            <a:spLocks noChangeAspect="1"/>
          </p:cNvSpPr>
          <p:nvPr/>
        </p:nvSpPr>
        <p:spPr>
          <a:xfrm>
            <a:off x="4569524" y="392545"/>
            <a:ext cx="4309377" cy="6465455"/>
          </a:xfrm>
          <a:prstGeom prst="rect">
            <a:avLst/>
          </a:prstGeom>
          <a:blipFill>
            <a:blip r:embed="rId3" cstate="print"/>
            <a:srcRect/>
            <a:stretch>
              <a:fillRect l="-99914" t="-1186" b="-12437"/>
            </a:stretch>
          </a:blipFill>
        </p:spPr>
        <p:txBody>
          <a:bodyPr wrap="square" lIns="0" tIns="0" rIns="0" bIns="0" rtlCol="0"/>
          <a:lstStyle/>
          <a:p>
            <a:endParaRPr>
              <a:solidFill>
                <a:prstClr val="black"/>
              </a:solidFill>
              <a:latin typeface="Arial"/>
            </a:endParaRPr>
          </a:p>
        </p:txBody>
      </p:sp>
      <p:sp>
        <p:nvSpPr>
          <p:cNvPr id="7" name="TextBox 6"/>
          <p:cNvSpPr txBox="1"/>
          <p:nvPr/>
        </p:nvSpPr>
        <p:spPr>
          <a:xfrm>
            <a:off x="2895601" y="6619476"/>
            <a:ext cx="1382159" cy="246221"/>
          </a:xfrm>
          <a:prstGeom prst="rect">
            <a:avLst/>
          </a:prstGeom>
          <a:noFill/>
        </p:spPr>
        <p:txBody>
          <a:bodyPr wrap="none" rtlCol="0">
            <a:spAutoFit/>
          </a:bodyPr>
          <a:lstStyle/>
          <a:p>
            <a:r>
              <a:rPr lang="en-US" sz="1000" dirty="0" smtClean="0">
                <a:solidFill>
                  <a:prstClr val="black"/>
                </a:solidFill>
                <a:latin typeface="Arial"/>
              </a:rPr>
              <a:t>Courtesy H. Johnson</a:t>
            </a:r>
            <a:endParaRPr lang="en-US" sz="1000" dirty="0">
              <a:solidFill>
                <a:prstClr val="black"/>
              </a:solidFill>
              <a:latin typeface="Arial"/>
            </a:endParaRPr>
          </a:p>
        </p:txBody>
      </p:sp>
      <p:sp>
        <p:nvSpPr>
          <p:cNvPr id="8" name="object 3"/>
          <p:cNvSpPr txBox="1"/>
          <p:nvPr/>
        </p:nvSpPr>
        <p:spPr>
          <a:xfrm>
            <a:off x="2714967" y="0"/>
            <a:ext cx="6429033" cy="315898"/>
          </a:xfrm>
          <a:prstGeom prst="rect">
            <a:avLst/>
          </a:prstGeom>
        </p:spPr>
        <p:txBody>
          <a:bodyPr vert="horz" wrap="square" lIns="0" tIns="0" rIns="0" bIns="0" rtlCol="0">
            <a:spAutoFit/>
          </a:bodyPr>
          <a:lstStyle/>
          <a:p>
            <a:pPr marL="12700">
              <a:lnSpc>
                <a:spcPts val="2620"/>
              </a:lnSpc>
            </a:pPr>
            <a:r>
              <a:rPr sz="1400" spc="-5" dirty="0">
                <a:solidFill>
                  <a:prstClr val="black"/>
                </a:solidFill>
                <a:latin typeface="Arial"/>
                <a:cs typeface="Arial"/>
              </a:rPr>
              <a:t>NA-</a:t>
            </a:r>
            <a:r>
              <a:rPr sz="1400" spc="-5" dirty="0" smtClean="0">
                <a:solidFill>
                  <a:prstClr val="black"/>
                </a:solidFill>
                <a:latin typeface="Arial"/>
                <a:cs typeface="Arial"/>
              </a:rPr>
              <a:t>MIC</a:t>
            </a:r>
            <a:r>
              <a:rPr lang="en-US" sz="1400" dirty="0" smtClean="0">
                <a:solidFill>
                  <a:prstClr val="black"/>
                </a:solidFill>
                <a:latin typeface="Arial"/>
                <a:cs typeface="Arial"/>
              </a:rPr>
              <a:t>: </a:t>
            </a:r>
            <a:r>
              <a:rPr sz="1400" spc="-5" dirty="0" smtClean="0">
                <a:solidFill>
                  <a:prstClr val="black"/>
                </a:solidFill>
                <a:latin typeface="Arial"/>
                <a:cs typeface="Arial"/>
              </a:rPr>
              <a:t>Nationa</a:t>
            </a:r>
            <a:r>
              <a:rPr sz="1400" dirty="0" smtClean="0">
                <a:solidFill>
                  <a:prstClr val="black"/>
                </a:solidFill>
                <a:latin typeface="Arial"/>
                <a:cs typeface="Arial"/>
              </a:rPr>
              <a:t>l</a:t>
            </a:r>
            <a:r>
              <a:rPr sz="1400" spc="-80" dirty="0" smtClean="0">
                <a:solidFill>
                  <a:prstClr val="black"/>
                </a:solidFill>
                <a:latin typeface="Arial"/>
                <a:cs typeface="Arial"/>
              </a:rPr>
              <a:t> </a:t>
            </a:r>
            <a:r>
              <a:rPr sz="1400" dirty="0">
                <a:solidFill>
                  <a:prstClr val="black"/>
                </a:solidFill>
                <a:latin typeface="Arial"/>
                <a:cs typeface="Arial"/>
              </a:rPr>
              <a:t>Alliance</a:t>
            </a:r>
            <a:r>
              <a:rPr sz="1400" spc="-5" dirty="0">
                <a:solidFill>
                  <a:prstClr val="black"/>
                </a:solidFill>
                <a:latin typeface="Arial"/>
                <a:cs typeface="Arial"/>
              </a:rPr>
              <a:t> </a:t>
            </a:r>
            <a:r>
              <a:rPr sz="1400" spc="-10" dirty="0">
                <a:solidFill>
                  <a:prstClr val="black"/>
                </a:solidFill>
                <a:latin typeface="Arial"/>
                <a:cs typeface="Arial"/>
              </a:rPr>
              <a:t>for</a:t>
            </a:r>
            <a:r>
              <a:rPr sz="1400" spc="-5" dirty="0">
                <a:solidFill>
                  <a:prstClr val="black"/>
                </a:solidFill>
                <a:latin typeface="Arial"/>
                <a:cs typeface="Arial"/>
              </a:rPr>
              <a:t> </a:t>
            </a:r>
            <a:r>
              <a:rPr sz="1400" dirty="0">
                <a:solidFill>
                  <a:prstClr val="black"/>
                </a:solidFill>
                <a:latin typeface="Arial"/>
                <a:cs typeface="Arial"/>
              </a:rPr>
              <a:t>Medical</a:t>
            </a:r>
            <a:r>
              <a:rPr sz="1400" spc="-5" dirty="0">
                <a:solidFill>
                  <a:prstClr val="black"/>
                </a:solidFill>
                <a:latin typeface="Arial"/>
                <a:cs typeface="Arial"/>
              </a:rPr>
              <a:t> </a:t>
            </a:r>
            <a:r>
              <a:rPr sz="1400" dirty="0">
                <a:solidFill>
                  <a:prstClr val="black"/>
                </a:solidFill>
                <a:latin typeface="Arial"/>
                <a:cs typeface="Arial"/>
              </a:rPr>
              <a:t>Image</a:t>
            </a:r>
            <a:r>
              <a:rPr sz="1400" spc="-5" dirty="0">
                <a:solidFill>
                  <a:prstClr val="black"/>
                </a:solidFill>
                <a:latin typeface="Arial"/>
                <a:cs typeface="Arial"/>
              </a:rPr>
              <a:t> Computing </a:t>
            </a:r>
            <a:r>
              <a:rPr sz="1400" spc="-15" dirty="0">
                <a:solidFill>
                  <a:prstClr val="black"/>
                </a:solidFill>
                <a:latin typeface="Arial"/>
                <a:cs typeface="Arial"/>
                <a:hlinkClick r:id="rId4"/>
              </a:rPr>
              <a:t>http://w</a:t>
            </a:r>
            <a:r>
              <a:rPr sz="1400" spc="-20" dirty="0">
                <a:solidFill>
                  <a:prstClr val="black"/>
                </a:solidFill>
                <a:latin typeface="Arial"/>
                <a:cs typeface="Arial"/>
                <a:hlinkClick r:id="rId4"/>
              </a:rPr>
              <a:t>w</a:t>
            </a:r>
            <a:r>
              <a:rPr sz="1400" spc="-120" dirty="0">
                <a:solidFill>
                  <a:prstClr val="black"/>
                </a:solidFill>
                <a:latin typeface="Arial"/>
                <a:cs typeface="Arial"/>
                <a:hlinkClick r:id="rId4"/>
              </a:rPr>
              <a:t>w</a:t>
            </a:r>
            <a:r>
              <a:rPr sz="1400" dirty="0">
                <a:solidFill>
                  <a:prstClr val="black"/>
                </a:solidFill>
                <a:latin typeface="Arial"/>
                <a:cs typeface="Arial"/>
                <a:hlinkClick r:id="rId4"/>
              </a:rPr>
              <a:t>.na-mic.org</a:t>
            </a:r>
            <a:endParaRPr sz="1400" dirty="0">
              <a:solidFill>
                <a:prstClr val="black"/>
              </a:solidFill>
              <a:latin typeface="Arial"/>
              <a:cs typeface="Arial"/>
            </a:endParaRPr>
          </a:p>
        </p:txBody>
      </p:sp>
      <p:sp>
        <p:nvSpPr>
          <p:cNvPr id="9" name="Title 8"/>
          <p:cNvSpPr>
            <a:spLocks noGrp="1"/>
          </p:cNvSpPr>
          <p:nvPr>
            <p:ph type="title" idx="4294967295"/>
          </p:nvPr>
        </p:nvSpPr>
        <p:spPr>
          <a:xfrm>
            <a:off x="0" y="1100138"/>
            <a:ext cx="3560763" cy="1609725"/>
          </a:xfrm>
        </p:spPr>
        <p:txBody>
          <a:bodyPr>
            <a:normAutofit fontScale="90000"/>
          </a:bodyPr>
          <a:lstStyle/>
          <a:p>
            <a:r>
              <a:rPr lang="en-US" b="1" spc="-20" dirty="0" smtClean="0">
                <a:cs typeface="Arial"/>
              </a:rPr>
              <a:t>Tracking </a:t>
            </a:r>
            <a:br>
              <a:rPr lang="en-US" b="1" spc="-20" dirty="0" smtClean="0">
                <a:cs typeface="Arial"/>
              </a:rPr>
            </a:br>
            <a:r>
              <a:rPr lang="en-US" b="1" spc="-20" dirty="0" smtClean="0">
                <a:cs typeface="Arial"/>
              </a:rPr>
              <a:t>Sub</a:t>
            </a:r>
            <a:r>
              <a:rPr lang="en-US" b="1" spc="-20" dirty="0">
                <a:cs typeface="Arial"/>
              </a:rPr>
              <a:t>-</a:t>
            </a:r>
            <a:r>
              <a:rPr lang="en-US" b="1" spc="-20" dirty="0" smtClean="0">
                <a:cs typeface="Arial"/>
              </a:rPr>
              <a:t>Cortical</a:t>
            </a:r>
            <a:r>
              <a:rPr lang="en-US" b="1" dirty="0">
                <a:cs typeface="Arial"/>
              </a:rPr>
              <a:t> </a:t>
            </a:r>
            <a:r>
              <a:rPr lang="en-US" b="1" dirty="0" smtClean="0">
                <a:cs typeface="Arial"/>
              </a:rPr>
              <a:t/>
            </a:r>
            <a:br>
              <a:rPr lang="en-US" b="1" dirty="0" smtClean="0">
                <a:cs typeface="Arial"/>
              </a:rPr>
            </a:br>
            <a:r>
              <a:rPr lang="en-US" b="1" dirty="0" smtClean="0">
                <a:cs typeface="Arial"/>
              </a:rPr>
              <a:t>Structures</a:t>
            </a:r>
            <a:endParaRPr lang="en-US" dirty="0"/>
          </a:p>
        </p:txBody>
      </p:sp>
      <p:sp>
        <p:nvSpPr>
          <p:cNvPr id="10" name="Content Placeholder 9"/>
          <p:cNvSpPr>
            <a:spLocks noGrp="1"/>
          </p:cNvSpPr>
          <p:nvPr>
            <p:ph idx="4294967295"/>
          </p:nvPr>
        </p:nvSpPr>
        <p:spPr>
          <a:xfrm>
            <a:off x="0" y="2782888"/>
            <a:ext cx="7124700" cy="3951287"/>
          </a:xfrm>
        </p:spPr>
        <p:txBody>
          <a:bodyPr>
            <a:normAutofit fontScale="92500" lnSpcReduction="10000"/>
          </a:bodyPr>
          <a:lstStyle/>
          <a:p>
            <a:pPr marL="0" indent="0">
              <a:lnSpc>
                <a:spcPct val="100000"/>
              </a:lnSpc>
              <a:buNone/>
            </a:pPr>
            <a:r>
              <a:rPr lang="en-US" b="1" spc="-5" dirty="0" err="1" smtClean="0">
                <a:cs typeface="Arial"/>
              </a:rPr>
              <a:t>BRAINSCu</a:t>
            </a:r>
            <a:r>
              <a:rPr lang="en-US" b="1" dirty="0" err="1" smtClean="0">
                <a:cs typeface="Arial"/>
              </a:rPr>
              <a:t>t</a:t>
            </a:r>
            <a:endParaRPr lang="en-US" dirty="0">
              <a:cs typeface="Arial"/>
            </a:endParaRPr>
          </a:p>
          <a:p>
            <a:pPr marL="0" indent="0">
              <a:lnSpc>
                <a:spcPct val="110000"/>
              </a:lnSpc>
              <a:spcBef>
                <a:spcPts val="0"/>
              </a:spcBef>
              <a:buNone/>
            </a:pPr>
            <a:r>
              <a:rPr lang="en-US" dirty="0">
                <a:solidFill>
                  <a:srgbClr val="AAE2CA"/>
                </a:solidFill>
                <a:cs typeface="Arial"/>
              </a:rPr>
              <a:t>Developed</a:t>
            </a:r>
            <a:endParaRPr lang="en-US" dirty="0">
              <a:cs typeface="Arial"/>
            </a:endParaRPr>
          </a:p>
          <a:p>
            <a:pPr marL="0" indent="0">
              <a:lnSpc>
                <a:spcPct val="110000"/>
              </a:lnSpc>
              <a:spcBef>
                <a:spcPts val="0"/>
              </a:spcBef>
              <a:buNone/>
              <a:tabLst>
                <a:tab pos="354965" algn="l"/>
              </a:tabLst>
            </a:pPr>
            <a:r>
              <a:rPr lang="en-US" dirty="0">
                <a:solidFill>
                  <a:srgbClr val="AAE2CA"/>
                </a:solidFill>
                <a:cs typeface="Arial"/>
              </a:rPr>
              <a:t>•</a:t>
            </a:r>
            <a:r>
              <a:rPr lang="en-US" dirty="0">
                <a:solidFill>
                  <a:srgbClr val="B7E6D4"/>
                </a:solidFill>
                <a:cs typeface="Helvetica"/>
              </a:rPr>
              <a:t> 	</a:t>
            </a:r>
            <a:r>
              <a:rPr lang="en-US" dirty="0">
                <a:solidFill>
                  <a:srgbClr val="AAE2CA"/>
                </a:solidFill>
                <a:cs typeface="Arial"/>
              </a:rPr>
              <a:t>Caudate</a:t>
            </a:r>
            <a:endParaRPr lang="en-US" dirty="0">
              <a:cs typeface="Arial"/>
            </a:endParaRPr>
          </a:p>
          <a:p>
            <a:pPr marL="0" indent="0">
              <a:lnSpc>
                <a:spcPct val="110000"/>
              </a:lnSpc>
              <a:spcBef>
                <a:spcPts val="0"/>
              </a:spcBef>
              <a:buNone/>
              <a:tabLst>
                <a:tab pos="354965" algn="l"/>
              </a:tabLst>
            </a:pPr>
            <a:r>
              <a:rPr lang="en-US" dirty="0">
                <a:solidFill>
                  <a:srgbClr val="AAE2CA"/>
                </a:solidFill>
                <a:cs typeface="Arial"/>
              </a:rPr>
              <a:t>•</a:t>
            </a:r>
            <a:r>
              <a:rPr lang="en-US" dirty="0">
                <a:solidFill>
                  <a:srgbClr val="B7E6D4"/>
                </a:solidFill>
                <a:cs typeface="Helvetica"/>
              </a:rPr>
              <a:t> 	</a:t>
            </a:r>
            <a:r>
              <a:rPr lang="en-US" dirty="0">
                <a:solidFill>
                  <a:srgbClr val="AAE2CA"/>
                </a:solidFill>
                <a:cs typeface="Arial"/>
              </a:rPr>
              <a:t>Putamen</a:t>
            </a:r>
            <a:endParaRPr lang="en-US" dirty="0">
              <a:cs typeface="Arial"/>
            </a:endParaRPr>
          </a:p>
          <a:p>
            <a:pPr marL="0" marR="5026025" indent="0">
              <a:lnSpc>
                <a:spcPct val="110000"/>
              </a:lnSpc>
              <a:spcBef>
                <a:spcPts val="0"/>
              </a:spcBef>
              <a:buNone/>
              <a:tabLst>
                <a:tab pos="354965" algn="l"/>
              </a:tabLst>
            </a:pPr>
            <a:r>
              <a:rPr lang="en-US" dirty="0">
                <a:solidFill>
                  <a:srgbClr val="AAE2CA"/>
                </a:solidFill>
                <a:cs typeface="Arial"/>
              </a:rPr>
              <a:t>•</a:t>
            </a:r>
            <a:r>
              <a:rPr lang="en-US" dirty="0">
                <a:solidFill>
                  <a:srgbClr val="B7E6D4"/>
                </a:solidFill>
                <a:cs typeface="Helvetica"/>
              </a:rPr>
              <a:t> 	</a:t>
            </a:r>
            <a:r>
              <a:rPr lang="en-US" dirty="0">
                <a:solidFill>
                  <a:srgbClr val="AAE2CA"/>
                </a:solidFill>
                <a:cs typeface="Arial"/>
              </a:rPr>
              <a:t>Thalamus </a:t>
            </a:r>
            <a:r>
              <a:rPr lang="en-US" dirty="0" smtClean="0">
                <a:solidFill>
                  <a:srgbClr val="AAE2CA"/>
                </a:solidFill>
                <a:cs typeface="Arial"/>
              </a:rPr>
              <a:t/>
            </a:r>
            <a:br>
              <a:rPr lang="en-US" dirty="0" smtClean="0">
                <a:solidFill>
                  <a:srgbClr val="AAE2CA"/>
                </a:solidFill>
                <a:cs typeface="Arial"/>
              </a:rPr>
            </a:br>
            <a:r>
              <a:rPr lang="en-US" dirty="0" smtClean="0">
                <a:cs typeface="Arial"/>
              </a:rPr>
              <a:t>New structure</a:t>
            </a:r>
            <a:endParaRPr lang="en-US" dirty="0">
              <a:cs typeface="Arial"/>
            </a:endParaRPr>
          </a:p>
          <a:p>
            <a:pPr marL="0" indent="0">
              <a:lnSpc>
                <a:spcPct val="110000"/>
              </a:lnSpc>
              <a:spcBef>
                <a:spcPts val="0"/>
              </a:spcBef>
              <a:buNone/>
              <a:tabLst>
                <a:tab pos="354965" algn="l"/>
              </a:tabLst>
            </a:pPr>
            <a:r>
              <a:rPr lang="en-US" dirty="0">
                <a:cs typeface="Arial"/>
              </a:rPr>
              <a:t>•</a:t>
            </a:r>
            <a:r>
              <a:rPr lang="en-US" dirty="0">
                <a:cs typeface="Helvetica"/>
              </a:rPr>
              <a:t> 	</a:t>
            </a:r>
            <a:r>
              <a:rPr lang="en-US" dirty="0">
                <a:cs typeface="Arial"/>
              </a:rPr>
              <a:t>Hippocampus</a:t>
            </a:r>
          </a:p>
          <a:p>
            <a:pPr marL="0" indent="0">
              <a:lnSpc>
                <a:spcPct val="110000"/>
              </a:lnSpc>
              <a:spcBef>
                <a:spcPts val="0"/>
              </a:spcBef>
              <a:buNone/>
            </a:pPr>
            <a:r>
              <a:rPr lang="en-US" dirty="0">
                <a:solidFill>
                  <a:srgbClr val="2D2DB9"/>
                </a:solidFill>
                <a:cs typeface="Arial"/>
              </a:rPr>
              <a:t>On going</a:t>
            </a:r>
            <a:endParaRPr lang="en-US" dirty="0">
              <a:cs typeface="Arial"/>
            </a:endParaRPr>
          </a:p>
          <a:p>
            <a:pPr marL="0" indent="0">
              <a:lnSpc>
                <a:spcPct val="110000"/>
              </a:lnSpc>
              <a:spcBef>
                <a:spcPts val="0"/>
              </a:spcBef>
              <a:buNone/>
              <a:tabLst>
                <a:tab pos="354965" algn="l"/>
              </a:tabLst>
            </a:pPr>
            <a:r>
              <a:rPr lang="en-US" dirty="0">
                <a:solidFill>
                  <a:srgbClr val="2D2DB9"/>
                </a:solidFill>
                <a:cs typeface="Arial"/>
              </a:rPr>
              <a:t>•</a:t>
            </a:r>
            <a:r>
              <a:rPr lang="en-US" dirty="0">
                <a:solidFill>
                  <a:srgbClr val="3B46C6"/>
                </a:solidFill>
                <a:cs typeface="Helvetica"/>
              </a:rPr>
              <a:t> 	</a:t>
            </a:r>
            <a:r>
              <a:rPr lang="en-US" dirty="0">
                <a:solidFill>
                  <a:srgbClr val="2D2DB9"/>
                </a:solidFill>
                <a:cs typeface="Arial"/>
              </a:rPr>
              <a:t>Globus</a:t>
            </a:r>
            <a:endParaRPr lang="en-US" dirty="0">
              <a:cs typeface="Arial"/>
            </a:endParaRPr>
          </a:p>
          <a:p>
            <a:pPr marL="0" indent="0">
              <a:lnSpc>
                <a:spcPct val="110000"/>
              </a:lnSpc>
              <a:spcBef>
                <a:spcPts val="0"/>
              </a:spcBef>
              <a:buNone/>
              <a:tabLst>
                <a:tab pos="354965" algn="l"/>
              </a:tabLst>
            </a:pPr>
            <a:r>
              <a:rPr lang="en-US" dirty="0">
                <a:solidFill>
                  <a:srgbClr val="2D2DB9"/>
                </a:solidFill>
                <a:cs typeface="Arial"/>
              </a:rPr>
              <a:t>•</a:t>
            </a:r>
            <a:r>
              <a:rPr lang="en-US" dirty="0">
                <a:solidFill>
                  <a:srgbClr val="3B46C6"/>
                </a:solidFill>
                <a:cs typeface="Helvetica"/>
              </a:rPr>
              <a:t> 	</a:t>
            </a:r>
            <a:r>
              <a:rPr lang="en-US" dirty="0" err="1">
                <a:solidFill>
                  <a:srgbClr val="2D2DB9"/>
                </a:solidFill>
                <a:cs typeface="Arial"/>
              </a:rPr>
              <a:t>Accumbens</a:t>
            </a:r>
            <a:endParaRPr lang="en-US" dirty="0">
              <a:cs typeface="Arial"/>
            </a:endParaRPr>
          </a:p>
          <a:p>
            <a:pPr marL="0" indent="0">
              <a:lnSpc>
                <a:spcPct val="110000"/>
              </a:lnSpc>
              <a:spcBef>
                <a:spcPts val="0"/>
              </a:spcBef>
              <a:buNone/>
              <a:tabLst>
                <a:tab pos="354965" algn="l"/>
              </a:tabLst>
            </a:pPr>
            <a:r>
              <a:rPr lang="en-US" dirty="0">
                <a:solidFill>
                  <a:srgbClr val="2D2DB9"/>
                </a:solidFill>
                <a:cs typeface="Arial"/>
              </a:rPr>
              <a:t>•</a:t>
            </a:r>
            <a:r>
              <a:rPr lang="en-US" dirty="0">
                <a:solidFill>
                  <a:srgbClr val="3B46C6"/>
                </a:solidFill>
                <a:cs typeface="Helvetica"/>
              </a:rPr>
              <a:t> 	</a:t>
            </a:r>
            <a:r>
              <a:rPr lang="en-US" dirty="0">
                <a:solidFill>
                  <a:srgbClr val="2D2DB9"/>
                </a:solidFill>
                <a:cs typeface="Arial"/>
              </a:rPr>
              <a:t>And more</a:t>
            </a:r>
            <a:r>
              <a:rPr lang="en-US" dirty="0" smtClean="0">
                <a:solidFill>
                  <a:srgbClr val="2D2DB9"/>
                </a:solidFill>
                <a:cs typeface="Arial"/>
              </a:rPr>
              <a:t>…</a:t>
            </a:r>
            <a:endParaRPr lang="en-US" dirty="0">
              <a:cs typeface="Arial"/>
            </a:endParaRPr>
          </a:p>
        </p:txBody>
      </p:sp>
    </p:spTree>
    <p:extLst>
      <p:ext uri="{BB962C8B-B14F-4D97-AF65-F5344CB8AC3E}">
        <p14:creationId xmlns:p14="http://schemas.microsoft.com/office/powerpoint/2010/main" val="70038511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a:spLocks noChangeAspect="1"/>
          </p:cNvSpPr>
          <p:nvPr/>
        </p:nvSpPr>
        <p:spPr>
          <a:xfrm>
            <a:off x="4408447" y="1939636"/>
            <a:ext cx="4470453" cy="1431637"/>
          </a:xfrm>
          <a:prstGeom prst="rect">
            <a:avLst/>
          </a:prstGeom>
          <a:blipFill>
            <a:blip r:embed="rId3" cstate="print"/>
            <a:stretch>
              <a:fillRect/>
            </a:stretch>
          </a:blipFill>
        </p:spPr>
        <p:txBody>
          <a:bodyPr wrap="square" lIns="0" tIns="0" rIns="0" bIns="0" rtlCol="0"/>
          <a:lstStyle/>
          <a:p>
            <a:endParaRPr>
              <a:solidFill>
                <a:prstClr val="black"/>
              </a:solidFill>
              <a:latin typeface="Arial"/>
            </a:endParaRPr>
          </a:p>
        </p:txBody>
      </p:sp>
      <p:sp>
        <p:nvSpPr>
          <p:cNvPr id="8" name="object 8"/>
          <p:cNvSpPr>
            <a:spLocks noChangeAspect="1"/>
          </p:cNvSpPr>
          <p:nvPr/>
        </p:nvSpPr>
        <p:spPr>
          <a:xfrm>
            <a:off x="146243" y="1870171"/>
            <a:ext cx="3833090" cy="4756921"/>
          </a:xfrm>
          <a:prstGeom prst="rect">
            <a:avLst/>
          </a:prstGeom>
          <a:blipFill>
            <a:blip r:embed="rId4" cstate="print"/>
            <a:srcRect/>
            <a:stretch>
              <a:fillRect l="-55184"/>
            </a:stretch>
          </a:blipFill>
        </p:spPr>
        <p:txBody>
          <a:bodyPr wrap="square" lIns="0" tIns="0" rIns="0" bIns="0" rtlCol="0"/>
          <a:lstStyle/>
          <a:p>
            <a:endParaRPr>
              <a:solidFill>
                <a:prstClr val="black"/>
              </a:solidFill>
              <a:latin typeface="Arial"/>
            </a:endParaRPr>
          </a:p>
        </p:txBody>
      </p:sp>
      <p:sp>
        <p:nvSpPr>
          <p:cNvPr id="9" name="TextBox 8"/>
          <p:cNvSpPr txBox="1">
            <a:spLocks noChangeAspect="1"/>
          </p:cNvSpPr>
          <p:nvPr/>
        </p:nvSpPr>
        <p:spPr>
          <a:xfrm>
            <a:off x="7496741" y="6477000"/>
            <a:ext cx="1382159" cy="246221"/>
          </a:xfrm>
          <a:prstGeom prst="rect">
            <a:avLst/>
          </a:prstGeom>
          <a:noFill/>
        </p:spPr>
        <p:txBody>
          <a:bodyPr wrap="none" rtlCol="0">
            <a:spAutoFit/>
          </a:bodyPr>
          <a:lstStyle/>
          <a:p>
            <a:r>
              <a:rPr lang="en-US" sz="1000" dirty="0" smtClean="0">
                <a:solidFill>
                  <a:prstClr val="black"/>
                </a:solidFill>
                <a:latin typeface="Arial"/>
              </a:rPr>
              <a:t>Courtesy H. Johnson</a:t>
            </a:r>
            <a:endParaRPr lang="en-US" sz="1000" dirty="0">
              <a:solidFill>
                <a:prstClr val="black"/>
              </a:solidFill>
              <a:latin typeface="Arial"/>
            </a:endParaRPr>
          </a:p>
        </p:txBody>
      </p:sp>
      <p:sp>
        <p:nvSpPr>
          <p:cNvPr id="10" name="object 3"/>
          <p:cNvSpPr txBox="1">
            <a:spLocks noChangeAspect="1"/>
          </p:cNvSpPr>
          <p:nvPr/>
        </p:nvSpPr>
        <p:spPr>
          <a:xfrm>
            <a:off x="2714967" y="0"/>
            <a:ext cx="6429033" cy="315898"/>
          </a:xfrm>
          <a:prstGeom prst="rect">
            <a:avLst/>
          </a:prstGeom>
        </p:spPr>
        <p:txBody>
          <a:bodyPr vert="horz" wrap="square" lIns="0" tIns="0" rIns="0" bIns="0" rtlCol="0">
            <a:spAutoFit/>
          </a:bodyPr>
          <a:lstStyle/>
          <a:p>
            <a:pPr marL="12700">
              <a:lnSpc>
                <a:spcPts val="2620"/>
              </a:lnSpc>
            </a:pPr>
            <a:r>
              <a:rPr sz="1400" spc="-5" dirty="0">
                <a:solidFill>
                  <a:prstClr val="black"/>
                </a:solidFill>
                <a:latin typeface="Arial"/>
                <a:cs typeface="Arial"/>
              </a:rPr>
              <a:t>NA-</a:t>
            </a:r>
            <a:r>
              <a:rPr sz="1400" spc="-5" dirty="0" smtClean="0">
                <a:solidFill>
                  <a:prstClr val="black"/>
                </a:solidFill>
                <a:latin typeface="Arial"/>
                <a:cs typeface="Arial"/>
              </a:rPr>
              <a:t>MIC</a:t>
            </a:r>
            <a:r>
              <a:rPr lang="en-US" sz="1400" dirty="0" smtClean="0">
                <a:solidFill>
                  <a:prstClr val="black"/>
                </a:solidFill>
                <a:latin typeface="Arial"/>
                <a:cs typeface="Arial"/>
              </a:rPr>
              <a:t>: </a:t>
            </a:r>
            <a:r>
              <a:rPr sz="1400" spc="-5" dirty="0" smtClean="0">
                <a:solidFill>
                  <a:prstClr val="black"/>
                </a:solidFill>
                <a:latin typeface="Arial"/>
                <a:cs typeface="Arial"/>
              </a:rPr>
              <a:t>Nationa</a:t>
            </a:r>
            <a:r>
              <a:rPr sz="1400" dirty="0" smtClean="0">
                <a:solidFill>
                  <a:prstClr val="black"/>
                </a:solidFill>
                <a:latin typeface="Arial"/>
                <a:cs typeface="Arial"/>
              </a:rPr>
              <a:t>l</a:t>
            </a:r>
            <a:r>
              <a:rPr sz="1400" spc="-80" dirty="0" smtClean="0">
                <a:solidFill>
                  <a:prstClr val="black"/>
                </a:solidFill>
                <a:latin typeface="Arial"/>
                <a:cs typeface="Arial"/>
              </a:rPr>
              <a:t> </a:t>
            </a:r>
            <a:r>
              <a:rPr sz="1400" dirty="0">
                <a:solidFill>
                  <a:prstClr val="black"/>
                </a:solidFill>
                <a:latin typeface="Arial"/>
                <a:cs typeface="Arial"/>
              </a:rPr>
              <a:t>Alliance</a:t>
            </a:r>
            <a:r>
              <a:rPr sz="1400" spc="-5" dirty="0">
                <a:solidFill>
                  <a:prstClr val="black"/>
                </a:solidFill>
                <a:latin typeface="Arial"/>
                <a:cs typeface="Arial"/>
              </a:rPr>
              <a:t> </a:t>
            </a:r>
            <a:r>
              <a:rPr sz="1400" spc="-10" dirty="0">
                <a:solidFill>
                  <a:prstClr val="black"/>
                </a:solidFill>
                <a:latin typeface="Arial"/>
                <a:cs typeface="Arial"/>
              </a:rPr>
              <a:t>for</a:t>
            </a:r>
            <a:r>
              <a:rPr sz="1400" spc="-5" dirty="0">
                <a:solidFill>
                  <a:prstClr val="black"/>
                </a:solidFill>
                <a:latin typeface="Arial"/>
                <a:cs typeface="Arial"/>
              </a:rPr>
              <a:t> </a:t>
            </a:r>
            <a:r>
              <a:rPr sz="1400" dirty="0">
                <a:solidFill>
                  <a:prstClr val="black"/>
                </a:solidFill>
                <a:latin typeface="Arial"/>
                <a:cs typeface="Arial"/>
              </a:rPr>
              <a:t>Medical</a:t>
            </a:r>
            <a:r>
              <a:rPr sz="1400" spc="-5" dirty="0">
                <a:solidFill>
                  <a:prstClr val="black"/>
                </a:solidFill>
                <a:latin typeface="Arial"/>
                <a:cs typeface="Arial"/>
              </a:rPr>
              <a:t> </a:t>
            </a:r>
            <a:r>
              <a:rPr sz="1400" dirty="0">
                <a:solidFill>
                  <a:prstClr val="black"/>
                </a:solidFill>
                <a:latin typeface="Arial"/>
                <a:cs typeface="Arial"/>
              </a:rPr>
              <a:t>Image</a:t>
            </a:r>
            <a:r>
              <a:rPr sz="1400" spc="-5" dirty="0">
                <a:solidFill>
                  <a:prstClr val="black"/>
                </a:solidFill>
                <a:latin typeface="Arial"/>
                <a:cs typeface="Arial"/>
              </a:rPr>
              <a:t> Computing </a:t>
            </a:r>
            <a:r>
              <a:rPr sz="1400" spc="-15" dirty="0">
                <a:solidFill>
                  <a:prstClr val="black"/>
                </a:solidFill>
                <a:latin typeface="Arial"/>
                <a:cs typeface="Arial"/>
                <a:hlinkClick r:id="rId5"/>
              </a:rPr>
              <a:t>http://w</a:t>
            </a:r>
            <a:r>
              <a:rPr sz="1400" spc="-20" dirty="0">
                <a:solidFill>
                  <a:prstClr val="black"/>
                </a:solidFill>
                <a:latin typeface="Arial"/>
                <a:cs typeface="Arial"/>
                <a:hlinkClick r:id="rId5"/>
              </a:rPr>
              <a:t>w</a:t>
            </a:r>
            <a:r>
              <a:rPr sz="1400" spc="-120" dirty="0">
                <a:solidFill>
                  <a:prstClr val="black"/>
                </a:solidFill>
                <a:latin typeface="Arial"/>
                <a:cs typeface="Arial"/>
                <a:hlinkClick r:id="rId5"/>
              </a:rPr>
              <a:t>w</a:t>
            </a:r>
            <a:r>
              <a:rPr sz="1400" dirty="0">
                <a:solidFill>
                  <a:prstClr val="black"/>
                </a:solidFill>
                <a:latin typeface="Arial"/>
                <a:cs typeface="Arial"/>
                <a:hlinkClick r:id="rId5"/>
              </a:rPr>
              <a:t>.na-mic.org</a:t>
            </a:r>
            <a:endParaRPr sz="1400" dirty="0">
              <a:solidFill>
                <a:prstClr val="black"/>
              </a:solidFill>
              <a:latin typeface="Arial"/>
              <a:cs typeface="Arial"/>
            </a:endParaRPr>
          </a:p>
        </p:txBody>
      </p:sp>
      <p:sp>
        <p:nvSpPr>
          <p:cNvPr id="11" name="Title 10"/>
          <p:cNvSpPr>
            <a:spLocks noGrp="1"/>
          </p:cNvSpPr>
          <p:nvPr>
            <p:ph type="title" idx="4294967295"/>
          </p:nvPr>
        </p:nvSpPr>
        <p:spPr>
          <a:xfrm>
            <a:off x="0" y="952500"/>
            <a:ext cx="8229600" cy="763588"/>
          </a:xfrm>
        </p:spPr>
        <p:txBody>
          <a:bodyPr>
            <a:normAutofit/>
          </a:bodyPr>
          <a:lstStyle/>
          <a:p>
            <a:r>
              <a:rPr lang="en-US" sz="3200" b="1" spc="-25" dirty="0" smtClean="0">
                <a:cs typeface="Arial"/>
              </a:rPr>
              <a:t>Join</a:t>
            </a:r>
            <a:r>
              <a:rPr lang="en-US" sz="3200" b="1" spc="-15" dirty="0" smtClean="0">
                <a:cs typeface="Arial"/>
              </a:rPr>
              <a:t>t</a:t>
            </a:r>
            <a:r>
              <a:rPr lang="en-US" sz="3200" b="1" spc="5" dirty="0" smtClean="0">
                <a:cs typeface="Arial"/>
              </a:rPr>
              <a:t> </a:t>
            </a:r>
            <a:r>
              <a:rPr lang="en-US" sz="3200" b="1" spc="-25" dirty="0" smtClean="0">
                <a:cs typeface="Arial"/>
              </a:rPr>
              <a:t>modelin</a:t>
            </a:r>
            <a:r>
              <a:rPr lang="en-US" sz="3200" b="1" spc="-20" dirty="0" smtClean="0">
                <a:cs typeface="Arial"/>
              </a:rPr>
              <a:t>g</a:t>
            </a:r>
            <a:r>
              <a:rPr lang="en-US" sz="3200" b="1" spc="5" dirty="0" smtClean="0">
                <a:cs typeface="Arial"/>
              </a:rPr>
              <a:t> </a:t>
            </a:r>
            <a:r>
              <a:rPr lang="en-US" sz="3200" b="1" spc="-20" dirty="0">
                <a:cs typeface="Arial"/>
              </a:rPr>
              <a:t>of</a:t>
            </a:r>
            <a:r>
              <a:rPr lang="en-US" sz="3200" b="1" spc="-5" dirty="0">
                <a:cs typeface="Arial"/>
              </a:rPr>
              <a:t> </a:t>
            </a:r>
            <a:r>
              <a:rPr lang="en-US" sz="3200" b="1" spc="-25" dirty="0">
                <a:cs typeface="Arial"/>
              </a:rPr>
              <a:t>subcortical</a:t>
            </a:r>
            <a:r>
              <a:rPr lang="en-US" sz="3200" b="1" spc="-15" dirty="0">
                <a:cs typeface="Arial"/>
              </a:rPr>
              <a:t> </a:t>
            </a:r>
            <a:r>
              <a:rPr lang="en-US" sz="3200" b="1" spc="-5" dirty="0" smtClean="0">
                <a:cs typeface="Arial"/>
              </a:rPr>
              <a:t>structure</a:t>
            </a:r>
            <a:r>
              <a:rPr lang="en-US" sz="3200" b="1" dirty="0" smtClean="0">
                <a:cs typeface="Arial"/>
              </a:rPr>
              <a:t>s</a:t>
            </a:r>
            <a:endParaRPr lang="en-US" sz="3200" dirty="0"/>
          </a:p>
        </p:txBody>
      </p:sp>
      <p:sp>
        <p:nvSpPr>
          <p:cNvPr id="5" name="object 5"/>
          <p:cNvSpPr>
            <a:spLocks noChangeAspect="1"/>
          </p:cNvSpPr>
          <p:nvPr/>
        </p:nvSpPr>
        <p:spPr>
          <a:xfrm>
            <a:off x="4090968" y="3371273"/>
            <a:ext cx="4868305" cy="3073113"/>
          </a:xfrm>
          <a:prstGeom prst="rect">
            <a:avLst/>
          </a:prstGeom>
          <a:blipFill>
            <a:blip r:embed="rId6" cstate="print"/>
            <a:stretch>
              <a:fillRect/>
            </a:stretch>
          </a:blipFill>
        </p:spPr>
        <p:txBody>
          <a:bodyPr wrap="square" lIns="0" tIns="0" rIns="0" bIns="0" rtlCol="0"/>
          <a:lstStyle/>
          <a:p>
            <a:endParaRPr>
              <a:solidFill>
                <a:prstClr val="black"/>
              </a:solidFill>
              <a:latin typeface="Arial"/>
            </a:endParaRPr>
          </a:p>
        </p:txBody>
      </p:sp>
      <p:sp>
        <p:nvSpPr>
          <p:cNvPr id="2" name="Rectangle 1"/>
          <p:cNvSpPr/>
          <p:nvPr/>
        </p:nvSpPr>
        <p:spPr>
          <a:xfrm>
            <a:off x="2584546" y="6476099"/>
            <a:ext cx="3567716" cy="307777"/>
          </a:xfrm>
          <a:prstGeom prst="rect">
            <a:avLst/>
          </a:prstGeom>
        </p:spPr>
        <p:txBody>
          <a:bodyPr wrap="none">
            <a:spAutoFit/>
          </a:bodyPr>
          <a:lstStyle/>
          <a:p>
            <a:r>
              <a:rPr lang="en-US" sz="1400" dirty="0">
                <a:solidFill>
                  <a:prstClr val="black"/>
                </a:solidFill>
                <a:latin typeface="Arial"/>
              </a:rPr>
              <a:t>Hum Brain </a:t>
            </a:r>
            <a:r>
              <a:rPr lang="en-US" sz="1400" dirty="0" err="1">
                <a:solidFill>
                  <a:prstClr val="black"/>
                </a:solidFill>
                <a:latin typeface="Arial"/>
              </a:rPr>
              <a:t>Mapp</a:t>
            </a:r>
            <a:r>
              <a:rPr lang="en-US" sz="1400" dirty="0">
                <a:solidFill>
                  <a:prstClr val="black"/>
                </a:solidFill>
                <a:latin typeface="Arial"/>
              </a:rPr>
              <a:t>. 2014 Mar;35(3):792-809</a:t>
            </a:r>
          </a:p>
        </p:txBody>
      </p:sp>
    </p:spTree>
    <p:extLst>
      <p:ext uri="{BB962C8B-B14F-4D97-AF65-F5344CB8AC3E}">
        <p14:creationId xmlns:p14="http://schemas.microsoft.com/office/powerpoint/2010/main" val="332975261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What We Can Learn</a:t>
            </a:r>
            <a:endParaRPr lang="en-US" sz="4000" dirty="0"/>
          </a:p>
        </p:txBody>
      </p:sp>
      <p:sp>
        <p:nvSpPr>
          <p:cNvPr id="5" name="Content Placeholder 4"/>
          <p:cNvSpPr>
            <a:spLocks noGrp="1"/>
          </p:cNvSpPr>
          <p:nvPr>
            <p:ph idx="1"/>
          </p:nvPr>
        </p:nvSpPr>
        <p:spPr>
          <a:xfrm>
            <a:off x="1295400" y="1077107"/>
            <a:ext cx="7162800" cy="5074751"/>
          </a:xfrm>
        </p:spPr>
        <p:txBody>
          <a:bodyPr/>
          <a:lstStyle/>
          <a:p>
            <a:r>
              <a:rPr lang="en-US" dirty="0" smtClean="0"/>
              <a:t>Neuroimaging research in neuroscience faces similar problems</a:t>
            </a:r>
          </a:p>
          <a:p>
            <a:pPr lvl="1"/>
            <a:r>
              <a:rPr lang="en-US" dirty="0" smtClean="0"/>
              <a:t>Many data streams</a:t>
            </a:r>
          </a:p>
          <a:p>
            <a:pPr lvl="1"/>
            <a:r>
              <a:rPr lang="en-US" dirty="0" smtClean="0"/>
              <a:t>Inconsistent acquisitions</a:t>
            </a:r>
          </a:p>
          <a:p>
            <a:pPr lvl="1"/>
            <a:r>
              <a:rPr lang="en-US" dirty="0" smtClean="0"/>
              <a:t>Ad-hoc </a:t>
            </a:r>
            <a:r>
              <a:rPr lang="en-US" dirty="0" smtClean="0"/>
              <a:t>solutions (such as </a:t>
            </a:r>
            <a:r>
              <a:rPr lang="en-US" dirty="0" err="1" smtClean="0"/>
              <a:t>nrrd</a:t>
            </a:r>
            <a:r>
              <a:rPr lang="en-US" dirty="0" smtClean="0"/>
              <a:t>, nifty </a:t>
            </a:r>
            <a:r>
              <a:rPr lang="en-US" dirty="0" smtClean="0"/>
              <a:t>and </a:t>
            </a:r>
            <a:r>
              <a:rPr lang="en-US" dirty="0" err="1" smtClean="0"/>
              <a:t>mha</a:t>
            </a:r>
            <a:r>
              <a:rPr lang="en-US" dirty="0" smtClean="0"/>
              <a:t> file formats</a:t>
            </a:r>
            <a:r>
              <a:rPr lang="en-US" dirty="0" smtClean="0"/>
              <a:t>)produce a </a:t>
            </a:r>
            <a:r>
              <a:rPr lang="en-US" dirty="0" smtClean="0"/>
              <a:t>struggle with metadata</a:t>
            </a:r>
          </a:p>
          <a:p>
            <a:r>
              <a:rPr lang="en-US" dirty="0" smtClean="0"/>
              <a:t>Easier (but not easy):</a:t>
            </a:r>
            <a:endParaRPr lang="en-US" dirty="0" smtClean="0"/>
          </a:p>
          <a:p>
            <a:pPr lvl="1"/>
            <a:r>
              <a:rPr lang="en-US" dirty="0" smtClean="0"/>
              <a:t>Timelines of years</a:t>
            </a:r>
          </a:p>
          <a:p>
            <a:pPr lvl="1"/>
            <a:r>
              <a:rPr lang="en-US" dirty="0" smtClean="0"/>
              <a:t>“Only” MRI, few other </a:t>
            </a:r>
            <a:r>
              <a:rPr lang="en-US" dirty="0" smtClean="0"/>
              <a:t>modalities</a:t>
            </a:r>
            <a:endParaRPr lang="en-US" dirty="0" smtClean="0"/>
          </a:p>
          <a:p>
            <a:pPr lvl="1"/>
            <a:endParaRPr lang="en-US" dirty="0"/>
          </a:p>
        </p:txBody>
      </p:sp>
    </p:spTree>
    <p:extLst>
      <p:ext uri="{BB962C8B-B14F-4D97-AF65-F5344CB8AC3E}">
        <p14:creationId xmlns:p14="http://schemas.microsoft.com/office/powerpoint/2010/main" val="28369940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91" name="Shape 91"/>
          <p:cNvSpPr txBox="1">
            <a:spLocks noGrp="1"/>
          </p:cNvSpPr>
          <p:nvPr>
            <p:ph type="sldNum" sz="quarter" idx="12"/>
          </p:nvPr>
        </p:nvSpPr>
        <p:spPr>
          <a:prstGeom prst="rect">
            <a:avLst/>
          </a:prstGeom>
        </p:spPr>
        <p:txBody>
          <a:bodyPr lIns="91425" tIns="91425" rIns="91425" bIns="91425" anchor="ctr" anchorCtr="0">
            <a:noAutofit/>
          </a:bodyPr>
          <a:lstStyle/>
          <a:p>
            <a:pPr>
              <a:spcBef>
                <a:spcPts val="0"/>
              </a:spcBef>
              <a:buNone/>
            </a:pPr>
            <a:fld id="{00000000-1234-1234-1234-123412341234}" type="slidenum">
              <a:rPr lang="en">
                <a:latin typeface="Arial"/>
                <a:cs typeface="Arial"/>
              </a:rPr>
              <a:t>25</a:t>
            </a:fld>
            <a:endParaRPr lang="en">
              <a:latin typeface="Arial"/>
              <a:cs typeface="Arial"/>
            </a:endParaRPr>
          </a:p>
        </p:txBody>
      </p:sp>
      <p:sp>
        <p:nvSpPr>
          <p:cNvPr id="77" name="Shape 77"/>
          <p:cNvSpPr txBox="1">
            <a:spLocks noGrp="1"/>
          </p:cNvSpPr>
          <p:nvPr>
            <p:ph type="ctrTitle" idx="4294967295"/>
          </p:nvPr>
        </p:nvSpPr>
        <p:spPr>
          <a:xfrm>
            <a:off x="0" y="2111375"/>
            <a:ext cx="7772400" cy="1546225"/>
          </a:xfrm>
          <a:prstGeom prst="rect">
            <a:avLst/>
          </a:prstGeom>
        </p:spPr>
        <p:txBody>
          <a:bodyPr lIns="91425" tIns="91425" rIns="91425" bIns="91425" anchor="b" anchorCtr="0">
            <a:noAutofit/>
          </a:bodyPr>
          <a:lstStyle/>
          <a:p>
            <a:pPr algn="l" rtl="0">
              <a:spcBef>
                <a:spcPts val="0"/>
              </a:spcBef>
              <a:buNone/>
            </a:pPr>
            <a:r>
              <a:rPr lang="en" sz="3000" b="1" dirty="0">
                <a:latin typeface="Arial"/>
                <a:cs typeface="Arial"/>
              </a:rPr>
              <a:t>Quantitative Image Informatics </a:t>
            </a:r>
          </a:p>
          <a:p>
            <a:pPr algn="l" rtl="0">
              <a:spcBef>
                <a:spcPts val="0"/>
              </a:spcBef>
              <a:buNone/>
            </a:pPr>
            <a:r>
              <a:rPr lang="en" sz="3000" b="1" dirty="0">
                <a:latin typeface="Arial"/>
                <a:cs typeface="Arial"/>
              </a:rPr>
              <a:t>for Cancer Research (QIICR</a:t>
            </a:r>
            <a:r>
              <a:rPr lang="en" sz="3000" b="1" dirty="0" smtClean="0">
                <a:latin typeface="Arial"/>
                <a:cs typeface="Arial"/>
              </a:rPr>
              <a:t>)</a:t>
            </a:r>
            <a:r>
              <a:rPr lang="en-US" sz="3000" b="1" dirty="0" smtClean="0">
                <a:latin typeface="Arial"/>
                <a:cs typeface="Arial"/>
              </a:rPr>
              <a:t>:</a:t>
            </a:r>
            <a:br>
              <a:rPr lang="en-US" sz="3000" b="1" dirty="0" smtClean="0">
                <a:latin typeface="Arial"/>
                <a:cs typeface="Arial"/>
              </a:rPr>
            </a:br>
            <a:r>
              <a:rPr lang="en-US" sz="3000" b="1" dirty="0" smtClean="0">
                <a:latin typeface="Arial"/>
                <a:cs typeface="Arial"/>
              </a:rPr>
              <a:t>Mapping Ad Hoc Solutions into Standards</a:t>
            </a:r>
            <a:endParaRPr lang="en" sz="3000" b="1" dirty="0">
              <a:latin typeface="Arial"/>
              <a:cs typeface="Arial"/>
            </a:endParaRPr>
          </a:p>
        </p:txBody>
      </p:sp>
      <p:sp>
        <p:nvSpPr>
          <p:cNvPr id="78" name="Shape 78"/>
          <p:cNvSpPr txBox="1">
            <a:spLocks noGrp="1"/>
          </p:cNvSpPr>
          <p:nvPr>
            <p:ph type="subTitle" idx="4294967295"/>
          </p:nvPr>
        </p:nvSpPr>
        <p:spPr>
          <a:xfrm>
            <a:off x="0" y="3786188"/>
            <a:ext cx="5788025" cy="1046162"/>
          </a:xfrm>
          <a:prstGeom prst="rect">
            <a:avLst/>
          </a:prstGeom>
        </p:spPr>
        <p:txBody>
          <a:bodyPr lIns="91425" tIns="91425" rIns="91425" bIns="91425" anchor="t" anchorCtr="0">
            <a:noAutofit/>
          </a:bodyPr>
          <a:lstStyle/>
          <a:p>
            <a:pPr lvl="0" algn="l" rtl="0">
              <a:spcBef>
                <a:spcPts val="0"/>
              </a:spcBef>
              <a:buNone/>
            </a:pPr>
            <a:r>
              <a:rPr lang="en" sz="2200" i="1" dirty="0">
                <a:latin typeface="Arial"/>
                <a:cs typeface="Arial"/>
              </a:rPr>
              <a:t>Andrey Fedorov, PhD and Ron Kikinis, MD</a:t>
            </a:r>
          </a:p>
          <a:p>
            <a:pPr marL="0" lvl="0" indent="0" algn="l" rtl="0">
              <a:spcBef>
                <a:spcPts val="0"/>
              </a:spcBef>
              <a:buNone/>
            </a:pPr>
            <a:r>
              <a:rPr lang="en" sz="2200" dirty="0">
                <a:latin typeface="Arial"/>
                <a:cs typeface="Arial"/>
              </a:rPr>
              <a:t>Brigham and Women’s </a:t>
            </a:r>
            <a:r>
              <a:rPr lang="en" sz="2200" dirty="0" smtClean="0">
                <a:latin typeface="Arial"/>
                <a:cs typeface="Arial"/>
              </a:rPr>
              <a:t>Hospital</a:t>
            </a:r>
            <a:r>
              <a:rPr lang="en-US" sz="2200" dirty="0" smtClean="0">
                <a:latin typeface="Arial"/>
                <a:cs typeface="Arial"/>
              </a:rPr>
              <a:t/>
            </a:r>
            <a:br>
              <a:rPr lang="en-US" sz="2200" dirty="0" smtClean="0">
                <a:latin typeface="Arial"/>
                <a:cs typeface="Arial"/>
              </a:rPr>
            </a:br>
            <a:r>
              <a:rPr lang="en" sz="2200" dirty="0" smtClean="0">
                <a:latin typeface="Arial"/>
                <a:cs typeface="Arial"/>
              </a:rPr>
              <a:t>Harvard Medical</a:t>
            </a:r>
            <a:r>
              <a:rPr lang="en-US" sz="2200" dirty="0" smtClean="0">
                <a:latin typeface="Arial"/>
                <a:cs typeface="Arial"/>
              </a:rPr>
              <a:t> </a:t>
            </a:r>
            <a:r>
              <a:rPr lang="en" sz="2200" dirty="0" smtClean="0">
                <a:latin typeface="Arial"/>
                <a:cs typeface="Arial"/>
              </a:rPr>
              <a:t>School</a:t>
            </a:r>
            <a:r>
              <a:rPr lang="en-US" sz="2200" dirty="0" smtClean="0">
                <a:latin typeface="Arial"/>
                <a:cs typeface="Arial"/>
              </a:rPr>
              <a:t>, </a:t>
            </a:r>
            <a:r>
              <a:rPr lang="en" sz="2200" dirty="0" smtClean="0">
                <a:latin typeface="Arial"/>
                <a:cs typeface="Arial"/>
              </a:rPr>
              <a:t>Boston</a:t>
            </a:r>
            <a:r>
              <a:rPr lang="en" sz="2200" dirty="0">
                <a:latin typeface="Arial"/>
                <a:cs typeface="Arial"/>
              </a:rPr>
              <a:t>, MA</a:t>
            </a:r>
          </a:p>
          <a:p>
            <a:pPr lvl="0" algn="l" rtl="0">
              <a:spcBef>
                <a:spcPts val="0"/>
              </a:spcBef>
              <a:buNone/>
            </a:pPr>
            <a:endParaRPr sz="2200" dirty="0">
              <a:latin typeface="Arial"/>
              <a:cs typeface="Arial"/>
            </a:endParaRPr>
          </a:p>
          <a:p>
            <a:pPr lvl="0" algn="l" rtl="0">
              <a:spcBef>
                <a:spcPts val="0"/>
              </a:spcBef>
              <a:buNone/>
            </a:pPr>
            <a:r>
              <a:rPr lang="en" sz="2200" dirty="0">
                <a:latin typeface="Arial"/>
                <a:cs typeface="Arial"/>
              </a:rPr>
              <a:t>fedorov@bwh.harvard.edu</a:t>
            </a:r>
          </a:p>
        </p:txBody>
      </p:sp>
      <p:grpSp>
        <p:nvGrpSpPr>
          <p:cNvPr id="79" name="Shape 79"/>
          <p:cNvGrpSpPr/>
          <p:nvPr/>
        </p:nvGrpSpPr>
        <p:grpSpPr>
          <a:xfrm>
            <a:off x="176648" y="890625"/>
            <a:ext cx="8707426" cy="845434"/>
            <a:chOff x="176648" y="890625"/>
            <a:chExt cx="8707426" cy="845434"/>
          </a:xfrm>
        </p:grpSpPr>
        <p:grpSp>
          <p:nvGrpSpPr>
            <p:cNvPr id="80" name="Shape 80"/>
            <p:cNvGrpSpPr/>
            <p:nvPr/>
          </p:nvGrpSpPr>
          <p:grpSpPr>
            <a:xfrm>
              <a:off x="176648" y="962024"/>
              <a:ext cx="4986449" cy="774034"/>
              <a:chOff x="1463060" y="881574"/>
              <a:chExt cx="4986449" cy="774034"/>
            </a:xfrm>
          </p:grpSpPr>
          <p:pic>
            <p:nvPicPr>
              <p:cNvPr id="81" name="Shape 81"/>
              <p:cNvPicPr preferRelativeResize="0"/>
              <p:nvPr/>
            </p:nvPicPr>
            <p:blipFill>
              <a:blip r:embed="rId3">
                <a:alphaModFix/>
              </a:blip>
              <a:stretch>
                <a:fillRect/>
              </a:stretch>
            </p:blipFill>
            <p:spPr>
              <a:xfrm>
                <a:off x="1463060" y="881575"/>
                <a:ext cx="1678174" cy="756881"/>
              </a:xfrm>
              <a:prstGeom prst="rect">
                <a:avLst/>
              </a:prstGeom>
              <a:noFill/>
              <a:ln>
                <a:noFill/>
              </a:ln>
            </p:spPr>
          </p:pic>
          <p:pic>
            <p:nvPicPr>
              <p:cNvPr id="82" name="Shape 82"/>
              <p:cNvPicPr preferRelativeResize="0"/>
              <p:nvPr/>
            </p:nvPicPr>
            <p:blipFill>
              <a:blip r:embed="rId4">
                <a:alphaModFix/>
              </a:blip>
              <a:stretch>
                <a:fillRect/>
              </a:stretch>
            </p:blipFill>
            <p:spPr>
              <a:xfrm>
                <a:off x="3221337" y="909725"/>
                <a:ext cx="662525" cy="717724"/>
              </a:xfrm>
              <a:prstGeom prst="rect">
                <a:avLst/>
              </a:prstGeom>
              <a:noFill/>
              <a:ln>
                <a:noFill/>
              </a:ln>
            </p:spPr>
          </p:pic>
          <p:pic>
            <p:nvPicPr>
              <p:cNvPr id="83" name="Shape 83"/>
              <p:cNvPicPr preferRelativeResize="0"/>
              <p:nvPr/>
            </p:nvPicPr>
            <p:blipFill>
              <a:blip r:embed="rId5">
                <a:alphaModFix/>
              </a:blip>
              <a:stretch>
                <a:fillRect/>
              </a:stretch>
            </p:blipFill>
            <p:spPr>
              <a:xfrm>
                <a:off x="4015535" y="909725"/>
                <a:ext cx="897140" cy="717725"/>
              </a:xfrm>
              <a:prstGeom prst="rect">
                <a:avLst/>
              </a:prstGeom>
              <a:noFill/>
              <a:ln>
                <a:noFill/>
              </a:ln>
            </p:spPr>
          </p:pic>
          <p:pic>
            <p:nvPicPr>
              <p:cNvPr id="84" name="Shape 84"/>
              <p:cNvPicPr preferRelativeResize="0"/>
              <p:nvPr/>
            </p:nvPicPr>
            <p:blipFill>
              <a:blip r:embed="rId6">
                <a:alphaModFix/>
              </a:blip>
              <a:stretch>
                <a:fillRect/>
              </a:stretch>
            </p:blipFill>
            <p:spPr>
              <a:xfrm>
                <a:off x="4912687" y="918425"/>
                <a:ext cx="746724" cy="683164"/>
              </a:xfrm>
              <a:prstGeom prst="rect">
                <a:avLst/>
              </a:prstGeom>
              <a:noFill/>
              <a:ln>
                <a:noFill/>
              </a:ln>
            </p:spPr>
          </p:pic>
          <p:pic>
            <p:nvPicPr>
              <p:cNvPr id="85" name="Shape 85"/>
              <p:cNvPicPr preferRelativeResize="0"/>
              <p:nvPr/>
            </p:nvPicPr>
            <p:blipFill>
              <a:blip r:embed="rId7">
                <a:alphaModFix/>
              </a:blip>
              <a:stretch>
                <a:fillRect/>
              </a:stretch>
            </p:blipFill>
            <p:spPr>
              <a:xfrm>
                <a:off x="5786985" y="881574"/>
                <a:ext cx="662525" cy="774034"/>
              </a:xfrm>
              <a:prstGeom prst="rect">
                <a:avLst/>
              </a:prstGeom>
              <a:noFill/>
              <a:ln>
                <a:noFill/>
              </a:ln>
            </p:spPr>
          </p:pic>
        </p:grpSp>
        <p:pic>
          <p:nvPicPr>
            <p:cNvPr id="86" name="Shape 86"/>
            <p:cNvPicPr preferRelativeResize="0"/>
            <p:nvPr/>
          </p:nvPicPr>
          <p:blipFill>
            <a:blip r:embed="rId8">
              <a:alphaModFix/>
            </a:blip>
            <a:stretch>
              <a:fillRect/>
            </a:stretch>
          </p:blipFill>
          <p:spPr>
            <a:xfrm>
              <a:off x="5329775" y="890625"/>
              <a:ext cx="1362075" cy="561975"/>
            </a:xfrm>
            <a:prstGeom prst="rect">
              <a:avLst/>
            </a:prstGeom>
            <a:noFill/>
            <a:ln>
              <a:noFill/>
            </a:ln>
          </p:spPr>
        </p:pic>
        <p:pic>
          <p:nvPicPr>
            <p:cNvPr id="87" name="Shape 87"/>
            <p:cNvPicPr preferRelativeResize="0"/>
            <p:nvPr/>
          </p:nvPicPr>
          <p:blipFill>
            <a:blip r:embed="rId9">
              <a:alphaModFix/>
            </a:blip>
            <a:stretch>
              <a:fillRect/>
            </a:stretch>
          </p:blipFill>
          <p:spPr>
            <a:xfrm>
              <a:off x="5892775" y="1403950"/>
              <a:ext cx="1302324" cy="332100"/>
            </a:xfrm>
            <a:prstGeom prst="rect">
              <a:avLst/>
            </a:prstGeom>
            <a:noFill/>
            <a:ln>
              <a:noFill/>
            </a:ln>
          </p:spPr>
        </p:pic>
        <p:grpSp>
          <p:nvGrpSpPr>
            <p:cNvPr id="88" name="Shape 88"/>
            <p:cNvGrpSpPr/>
            <p:nvPr/>
          </p:nvGrpSpPr>
          <p:grpSpPr>
            <a:xfrm>
              <a:off x="7333375" y="1037262"/>
              <a:ext cx="1550700" cy="623549"/>
              <a:chOff x="7959150" y="486700"/>
              <a:chExt cx="1550700" cy="623549"/>
            </a:xfrm>
          </p:grpSpPr>
          <p:pic>
            <p:nvPicPr>
              <p:cNvPr id="89" name="Shape 89"/>
              <p:cNvPicPr preferRelativeResize="0"/>
              <p:nvPr/>
            </p:nvPicPr>
            <p:blipFill>
              <a:blip r:embed="rId10">
                <a:alphaModFix/>
              </a:blip>
              <a:stretch>
                <a:fillRect/>
              </a:stretch>
            </p:blipFill>
            <p:spPr>
              <a:xfrm>
                <a:off x="7959150" y="486700"/>
                <a:ext cx="1520190" cy="485775"/>
              </a:xfrm>
              <a:prstGeom prst="rect">
                <a:avLst/>
              </a:prstGeom>
              <a:noFill/>
              <a:ln>
                <a:noFill/>
              </a:ln>
            </p:spPr>
          </p:pic>
          <p:pic>
            <p:nvPicPr>
              <p:cNvPr id="90" name="Shape 90"/>
              <p:cNvPicPr preferRelativeResize="0"/>
              <p:nvPr/>
            </p:nvPicPr>
            <p:blipFill>
              <a:blip r:embed="rId11">
                <a:alphaModFix/>
              </a:blip>
              <a:stretch>
                <a:fillRect/>
              </a:stretch>
            </p:blipFill>
            <p:spPr>
              <a:xfrm>
                <a:off x="8081025" y="972475"/>
                <a:ext cx="1428825" cy="137774"/>
              </a:xfrm>
              <a:prstGeom prst="rect">
                <a:avLst/>
              </a:prstGeom>
              <a:noFill/>
              <a:ln>
                <a:noFill/>
              </a:ln>
            </p:spPr>
          </p:pic>
        </p:grpSp>
      </p:grpSp>
      <p:pic>
        <p:nvPicPr>
          <p:cNvPr id="2" name="Picture 1"/>
          <p:cNvPicPr>
            <a:picLocks noChangeAspect="1"/>
          </p:cNvPicPr>
          <p:nvPr/>
        </p:nvPicPr>
        <p:blipFill>
          <a:blip r:embed="rId12"/>
          <a:stretch>
            <a:fillRect/>
          </a:stretch>
        </p:blipFill>
        <p:spPr>
          <a:xfrm>
            <a:off x="6778783" y="3786737"/>
            <a:ext cx="1778000" cy="190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4293175"/>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101" name="Shape 101"/>
          <p:cNvSpPr txBox="1">
            <a:spLocks noGrp="1"/>
          </p:cNvSpPr>
          <p:nvPr>
            <p:ph type="sldNum" sz="quarter" idx="12"/>
          </p:nvPr>
        </p:nvSpPr>
        <p:spPr>
          <a:xfrm>
            <a:off x="131901" y="6349716"/>
            <a:ext cx="1066800" cy="329184"/>
          </a:xfrm>
          <a:prstGeom prst="rect">
            <a:avLst/>
          </a:prstGeom>
        </p:spPr>
        <p:txBody>
          <a:bodyPr lIns="91425" tIns="91425" rIns="91425" bIns="91425" anchor="ctr" anchorCtr="0">
            <a:noAutofit/>
          </a:bodyPr>
          <a:lstStyle/>
          <a:p>
            <a:pPr>
              <a:spcBef>
                <a:spcPts val="0"/>
              </a:spcBef>
              <a:buNone/>
            </a:pPr>
            <a:fld id="{00000000-1234-1234-1234-123412341234}" type="slidenum">
              <a:rPr lang="en">
                <a:latin typeface="Arial"/>
                <a:cs typeface="Arial"/>
              </a:rPr>
              <a:t>26</a:t>
            </a:fld>
            <a:endParaRPr lang="en" dirty="0">
              <a:latin typeface="Arial"/>
              <a:cs typeface="Arial"/>
            </a:endParaRPr>
          </a:p>
        </p:txBody>
      </p:sp>
      <p:sp>
        <p:nvSpPr>
          <p:cNvPr id="96" name="Shape 96"/>
          <p:cNvSpPr txBox="1">
            <a:spLocks noGrp="1"/>
          </p:cNvSpPr>
          <p:nvPr>
            <p:ph type="title" idx="4294967295"/>
          </p:nvPr>
        </p:nvSpPr>
        <p:spPr>
          <a:xfrm>
            <a:off x="1" y="-23813"/>
            <a:ext cx="8971886" cy="781051"/>
          </a:xfrm>
          <a:prstGeom prst="rect">
            <a:avLst/>
          </a:prstGeom>
        </p:spPr>
        <p:txBody>
          <a:bodyPr lIns="91425" tIns="91425" rIns="91425" bIns="91425" anchor="b" anchorCtr="0">
            <a:noAutofit/>
          </a:bodyPr>
          <a:lstStyle/>
          <a:p>
            <a:pPr lvl="0" rtl="0">
              <a:spcBef>
                <a:spcPts val="0"/>
              </a:spcBef>
              <a:buNone/>
            </a:pPr>
            <a:r>
              <a:rPr lang="en" dirty="0">
                <a:latin typeface="Arial"/>
                <a:cs typeface="Arial"/>
              </a:rPr>
              <a:t>NCI Quantitative Imaging Network (QIN)</a:t>
            </a:r>
          </a:p>
        </p:txBody>
      </p:sp>
      <p:grpSp>
        <p:nvGrpSpPr>
          <p:cNvPr id="97" name="Shape 97"/>
          <p:cNvGrpSpPr/>
          <p:nvPr/>
        </p:nvGrpSpPr>
        <p:grpSpPr>
          <a:xfrm>
            <a:off x="2546774" y="2464682"/>
            <a:ext cx="6565800" cy="4269792"/>
            <a:chOff x="2622974" y="2464682"/>
            <a:chExt cx="6565800" cy="4269792"/>
          </a:xfrm>
        </p:grpSpPr>
        <p:pic>
          <p:nvPicPr>
            <p:cNvPr id="98" name="Shape 98"/>
            <p:cNvPicPr preferRelativeResize="0"/>
            <p:nvPr/>
          </p:nvPicPr>
          <p:blipFill>
            <a:blip r:embed="rId3">
              <a:alphaModFix/>
            </a:blip>
            <a:stretch>
              <a:fillRect/>
            </a:stretch>
          </p:blipFill>
          <p:spPr>
            <a:xfrm>
              <a:off x="2622974" y="2464682"/>
              <a:ext cx="6565800" cy="4269792"/>
            </a:xfrm>
            <a:prstGeom prst="rect">
              <a:avLst/>
            </a:prstGeom>
            <a:noFill/>
            <a:ln>
              <a:noFill/>
            </a:ln>
          </p:spPr>
        </p:pic>
        <p:sp>
          <p:nvSpPr>
            <p:cNvPr id="99" name="Shape 99"/>
            <p:cNvSpPr txBox="1"/>
            <p:nvPr/>
          </p:nvSpPr>
          <p:spPr>
            <a:xfrm>
              <a:off x="2829150" y="6106050"/>
              <a:ext cx="3657600" cy="457200"/>
            </a:xfrm>
            <a:prstGeom prst="rect">
              <a:avLst/>
            </a:prstGeom>
            <a:noFill/>
            <a:ln>
              <a:noFill/>
            </a:ln>
          </p:spPr>
          <p:txBody>
            <a:bodyPr lIns="91425" tIns="91425" rIns="91425" bIns="91425" anchor="t" anchorCtr="0">
              <a:noAutofit/>
            </a:bodyPr>
            <a:lstStyle/>
            <a:p>
              <a:pPr lvl="0" rtl="0">
                <a:spcBef>
                  <a:spcPts val="0"/>
                </a:spcBef>
                <a:buNone/>
              </a:pPr>
              <a:r>
                <a:rPr lang="en">
                  <a:latin typeface="Arial"/>
                  <a:cs typeface="Arial"/>
                </a:rPr>
                <a:t>QIN as of March 2014</a:t>
              </a:r>
            </a:p>
            <a:p>
              <a:pPr lvl="0" rtl="0">
                <a:spcBef>
                  <a:spcPts val="0"/>
                </a:spcBef>
                <a:buNone/>
              </a:pPr>
              <a:r>
                <a:rPr lang="en" sz="800" u="sng">
                  <a:solidFill>
                    <a:schemeClr val="hlink"/>
                  </a:solidFill>
                  <a:latin typeface="Arial"/>
                  <a:cs typeface="Arial"/>
                  <a:hlinkClick r:id="rId4"/>
                </a:rPr>
                <a:t>http://imaging.cancer.gov/programsandresources/specializedinitiatives/qin</a:t>
              </a:r>
              <a:r>
                <a:rPr lang="en" sz="800">
                  <a:latin typeface="Arial"/>
                  <a:cs typeface="Arial"/>
                </a:rPr>
                <a:t> </a:t>
              </a:r>
            </a:p>
          </p:txBody>
        </p:sp>
      </p:grpSp>
      <p:sp>
        <p:nvSpPr>
          <p:cNvPr id="100" name="Shape 100"/>
          <p:cNvSpPr txBox="1"/>
          <p:nvPr/>
        </p:nvSpPr>
        <p:spPr>
          <a:xfrm>
            <a:off x="276975" y="835550"/>
            <a:ext cx="8431200" cy="1812299"/>
          </a:xfrm>
          <a:prstGeom prst="rect">
            <a:avLst/>
          </a:prstGeom>
          <a:noFill/>
          <a:ln>
            <a:noFill/>
          </a:ln>
        </p:spPr>
        <p:txBody>
          <a:bodyPr lIns="91425" tIns="91425" rIns="91425" bIns="91425" anchor="ctr" anchorCtr="0">
            <a:noAutofit/>
          </a:bodyPr>
          <a:lstStyle/>
          <a:p>
            <a:pPr lvl="0" rtl="0">
              <a:spcBef>
                <a:spcPts val="0"/>
              </a:spcBef>
              <a:buNone/>
            </a:pPr>
            <a:r>
              <a:rPr lang="en" sz="2400" i="1">
                <a:solidFill>
                  <a:srgbClr val="4D4D4D"/>
                </a:solidFill>
                <a:latin typeface="Arial"/>
                <a:cs typeface="Arial"/>
              </a:rPr>
              <a:t>“The network is designed to promote research and development of quantitative imaging methods for the measurement of tumor response to therapies in clinical trial settings, with the overall goal of facilitating clinical decision making.”</a:t>
            </a:r>
          </a:p>
        </p:txBody>
      </p:sp>
    </p:spTree>
    <p:extLst>
      <p:ext uri="{BB962C8B-B14F-4D97-AF65-F5344CB8AC3E}">
        <p14:creationId xmlns:p14="http://schemas.microsoft.com/office/powerpoint/2010/main" val="471233217"/>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9" name="Shape 109"/>
          <p:cNvSpPr txBox="1">
            <a:spLocks noGrp="1"/>
          </p:cNvSpPr>
          <p:nvPr>
            <p:ph type="sldNum" sz="quarter" idx="12"/>
          </p:nvPr>
        </p:nvSpPr>
        <p:spPr>
          <a:prstGeom prst="rect">
            <a:avLst/>
          </a:prstGeom>
        </p:spPr>
        <p:txBody>
          <a:bodyPr lIns="91425" tIns="91425" rIns="91425" bIns="91425" anchor="ctr" anchorCtr="0">
            <a:noAutofit/>
          </a:bodyPr>
          <a:lstStyle/>
          <a:p>
            <a:pPr>
              <a:spcBef>
                <a:spcPts val="0"/>
              </a:spcBef>
              <a:buNone/>
            </a:pPr>
            <a:fld id="{00000000-1234-1234-1234-123412341234}" type="slidenum">
              <a:rPr lang="en">
                <a:latin typeface="Arial"/>
                <a:cs typeface="Arial"/>
              </a:rPr>
              <a:t>27</a:t>
            </a:fld>
            <a:endParaRPr lang="en">
              <a:latin typeface="Arial"/>
              <a:cs typeface="Arial"/>
            </a:endParaRPr>
          </a:p>
        </p:txBody>
      </p:sp>
      <p:sp>
        <p:nvSpPr>
          <p:cNvPr id="106" name="Shape 106"/>
          <p:cNvSpPr txBox="1">
            <a:spLocks noGrp="1"/>
          </p:cNvSpPr>
          <p:nvPr>
            <p:ph type="title" idx="4294967295"/>
          </p:nvPr>
        </p:nvSpPr>
        <p:spPr>
          <a:xfrm>
            <a:off x="0" y="-23813"/>
            <a:ext cx="8542338" cy="781051"/>
          </a:xfrm>
          <a:prstGeom prst="rect">
            <a:avLst/>
          </a:prstGeom>
        </p:spPr>
        <p:txBody>
          <a:bodyPr lIns="91425" tIns="91425" rIns="91425" bIns="91425" anchor="b" anchorCtr="0">
            <a:noAutofit/>
          </a:bodyPr>
          <a:lstStyle/>
          <a:p>
            <a:pPr lvl="0" rtl="0">
              <a:spcBef>
                <a:spcPts val="0"/>
              </a:spcBef>
              <a:buNone/>
            </a:pPr>
            <a:r>
              <a:rPr lang="en">
                <a:latin typeface="Arial"/>
                <a:cs typeface="Arial"/>
              </a:rPr>
              <a:t>QIN challenges</a:t>
            </a:r>
          </a:p>
        </p:txBody>
      </p:sp>
      <p:sp>
        <p:nvSpPr>
          <p:cNvPr id="107" name="Shape 107"/>
          <p:cNvSpPr txBox="1">
            <a:spLocks noGrp="1"/>
          </p:cNvSpPr>
          <p:nvPr>
            <p:ph type="body" idx="4294967295"/>
          </p:nvPr>
        </p:nvSpPr>
        <p:spPr>
          <a:xfrm>
            <a:off x="0" y="1535113"/>
            <a:ext cx="8229600" cy="4967287"/>
          </a:xfrm>
          <a:prstGeom prst="rect">
            <a:avLst/>
          </a:prstGeom>
        </p:spPr>
        <p:txBody>
          <a:bodyPr lIns="91425" tIns="91425" rIns="91425" bIns="91425" anchor="t" anchorCtr="0">
            <a:noAutofit/>
          </a:bodyPr>
          <a:lstStyle/>
          <a:p>
            <a:pPr marL="457200" lvl="0" indent="-393700" rtl="0">
              <a:spcBef>
                <a:spcPts val="0"/>
              </a:spcBef>
              <a:buClr>
                <a:schemeClr val="dk1"/>
              </a:buClr>
              <a:buSzPct val="100000"/>
              <a:buFont typeface="Arial"/>
              <a:buChar char="●"/>
            </a:pPr>
            <a:r>
              <a:rPr lang="en">
                <a:latin typeface="Arial"/>
                <a:cs typeface="Arial"/>
              </a:rPr>
              <a:t>Data sharing</a:t>
            </a:r>
          </a:p>
          <a:p>
            <a:pPr marL="914400" lvl="1" indent="-381000" rtl="0">
              <a:spcBef>
                <a:spcPts val="0"/>
              </a:spcBef>
              <a:buClr>
                <a:schemeClr val="dk1"/>
              </a:buClr>
              <a:buSzPct val="92307"/>
              <a:buFont typeface="Courier New"/>
              <a:buChar char="o"/>
            </a:pPr>
            <a:r>
              <a:rPr lang="en">
                <a:latin typeface="Arial"/>
                <a:cs typeface="Arial"/>
              </a:rPr>
              <a:t>Site-specific solutions</a:t>
            </a:r>
          </a:p>
          <a:p>
            <a:pPr marL="914400" lvl="1" indent="-381000" rtl="0">
              <a:spcBef>
                <a:spcPts val="0"/>
              </a:spcBef>
              <a:buClr>
                <a:schemeClr val="dk1"/>
              </a:buClr>
              <a:buSzPct val="92307"/>
              <a:buFont typeface="Courier New"/>
              <a:buChar char="o"/>
            </a:pPr>
            <a:r>
              <a:rPr lang="en">
                <a:latin typeface="Arial"/>
                <a:cs typeface="Arial"/>
              </a:rPr>
              <a:t>Limited support of common formats</a:t>
            </a:r>
          </a:p>
          <a:p>
            <a:pPr marL="1371600" lvl="2" indent="-381000" rtl="0">
              <a:spcBef>
                <a:spcPts val="0"/>
              </a:spcBef>
              <a:buClr>
                <a:schemeClr val="dk1"/>
              </a:buClr>
              <a:buSzPct val="92307"/>
              <a:buFont typeface="Wingdings"/>
              <a:buChar char="§"/>
            </a:pPr>
            <a:r>
              <a:rPr lang="en">
                <a:latin typeface="Arial"/>
                <a:cs typeface="Arial"/>
              </a:rPr>
              <a:t>no agreement what that format should be</a:t>
            </a:r>
          </a:p>
          <a:p>
            <a:pPr marL="914400" lvl="1" indent="-381000" rtl="0">
              <a:spcBef>
                <a:spcPts val="0"/>
              </a:spcBef>
              <a:buClr>
                <a:schemeClr val="dk1"/>
              </a:buClr>
              <a:buSzPct val="92307"/>
              <a:buFont typeface="Courier New"/>
              <a:buChar char="o"/>
            </a:pPr>
            <a:r>
              <a:rPr lang="en">
                <a:latin typeface="Arial"/>
                <a:cs typeface="Arial"/>
              </a:rPr>
              <a:t>No repositories of annotated image data</a:t>
            </a:r>
          </a:p>
          <a:p>
            <a:pPr marL="457200" lvl="0" indent="-393700" rtl="0">
              <a:spcBef>
                <a:spcPts val="0"/>
              </a:spcBef>
              <a:buClr>
                <a:schemeClr val="dk1"/>
              </a:buClr>
              <a:buSzPct val="100000"/>
              <a:buFont typeface="Arial"/>
              <a:buChar char="●"/>
            </a:pPr>
            <a:r>
              <a:rPr lang="en">
                <a:latin typeface="Arial"/>
                <a:cs typeface="Arial"/>
              </a:rPr>
              <a:t>Tool sharing</a:t>
            </a:r>
          </a:p>
          <a:p>
            <a:pPr marL="914400" lvl="1" indent="-381000" rtl="0">
              <a:spcBef>
                <a:spcPts val="0"/>
              </a:spcBef>
              <a:buClr>
                <a:schemeClr val="dk1"/>
              </a:buClr>
              <a:buSzPct val="92307"/>
              <a:buFont typeface="Courier New"/>
              <a:buChar char="o"/>
            </a:pPr>
            <a:r>
              <a:rPr lang="en">
                <a:latin typeface="Arial"/>
                <a:cs typeface="Arial"/>
              </a:rPr>
              <a:t>Tools are generally developed for internal use</a:t>
            </a:r>
          </a:p>
          <a:p>
            <a:pPr marL="914400" lvl="1" indent="-381000" rtl="0">
              <a:spcBef>
                <a:spcPts val="0"/>
              </a:spcBef>
              <a:buClr>
                <a:schemeClr val="dk1"/>
              </a:buClr>
              <a:buSzPct val="92307"/>
              <a:buFont typeface="Courier New"/>
              <a:buChar char="o"/>
            </a:pPr>
            <a:r>
              <a:rPr lang="en">
                <a:latin typeface="Arial"/>
                <a:cs typeface="Arial"/>
              </a:rPr>
              <a:t>Different levels of maturity</a:t>
            </a:r>
          </a:p>
          <a:p>
            <a:pPr marL="914400" lvl="1" indent="-381000" rtl="0">
              <a:spcBef>
                <a:spcPts val="0"/>
              </a:spcBef>
              <a:buClr>
                <a:schemeClr val="dk1"/>
              </a:buClr>
              <a:buSzPct val="92307"/>
              <a:buFont typeface="Courier New"/>
              <a:buChar char="o"/>
            </a:pPr>
            <a:r>
              <a:rPr lang="en">
                <a:latin typeface="Arial"/>
                <a:cs typeface="Arial"/>
              </a:rPr>
              <a:t>Not always open source</a:t>
            </a:r>
          </a:p>
          <a:p>
            <a:pPr marL="457200" lvl="0" indent="-393700" rtl="0">
              <a:spcBef>
                <a:spcPts val="0"/>
              </a:spcBef>
              <a:buClr>
                <a:schemeClr val="dk1"/>
              </a:buClr>
              <a:buSzPct val="100000"/>
              <a:buFont typeface="Arial"/>
              <a:buChar char="●"/>
            </a:pPr>
            <a:r>
              <a:rPr lang="en" i="1">
                <a:latin typeface="Arial"/>
                <a:cs typeface="Arial"/>
              </a:rPr>
              <a:t>Individual sites are not tasked with the development of the platform to facilitate sharing</a:t>
            </a:r>
          </a:p>
        </p:txBody>
      </p:sp>
      <p:pic>
        <p:nvPicPr>
          <p:cNvPr id="108" name="Shape 108"/>
          <p:cNvPicPr preferRelativeResize="0"/>
          <p:nvPr/>
        </p:nvPicPr>
        <p:blipFill>
          <a:blip r:embed="rId3">
            <a:alphaModFix/>
          </a:blip>
          <a:stretch>
            <a:fillRect/>
          </a:stretch>
        </p:blipFill>
        <p:spPr>
          <a:xfrm>
            <a:off x="7171700" y="198475"/>
            <a:ext cx="1782725" cy="2256849"/>
          </a:xfrm>
          <a:prstGeom prst="rect">
            <a:avLst/>
          </a:prstGeom>
          <a:noFill/>
          <a:ln>
            <a:noFill/>
          </a:ln>
        </p:spPr>
      </p:pic>
    </p:spTree>
    <p:extLst>
      <p:ext uri="{BB962C8B-B14F-4D97-AF65-F5344CB8AC3E}">
        <p14:creationId xmlns:p14="http://schemas.microsoft.com/office/powerpoint/2010/main" val="1191403283"/>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8" name="Shape 188"/>
          <p:cNvSpPr txBox="1">
            <a:spLocks noGrp="1"/>
          </p:cNvSpPr>
          <p:nvPr>
            <p:ph type="sldNum" sz="quarter" idx="12"/>
          </p:nvPr>
        </p:nvSpPr>
        <p:spPr>
          <a:prstGeom prst="rect">
            <a:avLst/>
          </a:prstGeom>
        </p:spPr>
        <p:txBody>
          <a:bodyPr lIns="91425" tIns="91425" rIns="91425" bIns="91425" anchor="ctr" anchorCtr="0">
            <a:noAutofit/>
          </a:bodyPr>
          <a:lstStyle/>
          <a:p>
            <a:pPr>
              <a:spcBef>
                <a:spcPts val="0"/>
              </a:spcBef>
              <a:buNone/>
            </a:pPr>
            <a:fld id="{00000000-1234-1234-1234-123412341234}" type="slidenum">
              <a:rPr lang="en">
                <a:latin typeface="Arial"/>
                <a:cs typeface="Arial"/>
              </a:rPr>
              <a:t>28</a:t>
            </a:fld>
            <a:endParaRPr lang="en">
              <a:latin typeface="Arial"/>
              <a:cs typeface="Arial"/>
            </a:endParaRPr>
          </a:p>
        </p:txBody>
      </p:sp>
      <p:sp>
        <p:nvSpPr>
          <p:cNvPr id="181" name="Shape 181"/>
          <p:cNvSpPr txBox="1">
            <a:spLocks noGrp="1"/>
          </p:cNvSpPr>
          <p:nvPr>
            <p:ph type="title" idx="4294967295"/>
          </p:nvPr>
        </p:nvSpPr>
        <p:spPr>
          <a:xfrm>
            <a:off x="0" y="-23813"/>
            <a:ext cx="8542338" cy="781051"/>
          </a:xfrm>
          <a:prstGeom prst="rect">
            <a:avLst/>
          </a:prstGeom>
        </p:spPr>
        <p:txBody>
          <a:bodyPr lIns="91425" tIns="91425" rIns="91425" bIns="91425" anchor="b" anchorCtr="0">
            <a:noAutofit/>
          </a:bodyPr>
          <a:lstStyle/>
          <a:p>
            <a:pPr lvl="0" rtl="0">
              <a:spcBef>
                <a:spcPts val="0"/>
              </a:spcBef>
              <a:buNone/>
            </a:pPr>
            <a:r>
              <a:rPr lang="en-US" dirty="0" smtClean="0">
                <a:latin typeface="Arial"/>
                <a:cs typeface="Arial"/>
              </a:rPr>
              <a:t>QIICR</a:t>
            </a:r>
            <a:r>
              <a:rPr lang="en" dirty="0" smtClean="0">
                <a:latin typeface="Arial"/>
                <a:cs typeface="Arial"/>
              </a:rPr>
              <a:t>: </a:t>
            </a:r>
            <a:r>
              <a:rPr lang="en" dirty="0">
                <a:latin typeface="Arial"/>
                <a:cs typeface="Arial"/>
              </a:rPr>
              <a:t>Solutions and tools</a:t>
            </a:r>
          </a:p>
        </p:txBody>
      </p:sp>
      <p:sp>
        <p:nvSpPr>
          <p:cNvPr id="182" name="Shape 182"/>
          <p:cNvSpPr txBox="1">
            <a:spLocks noGrp="1"/>
          </p:cNvSpPr>
          <p:nvPr>
            <p:ph type="body" idx="4294967295"/>
          </p:nvPr>
        </p:nvSpPr>
        <p:spPr>
          <a:xfrm>
            <a:off x="0" y="849313"/>
            <a:ext cx="4367213" cy="4967287"/>
          </a:xfrm>
          <a:prstGeom prst="rect">
            <a:avLst/>
          </a:prstGeom>
        </p:spPr>
        <p:txBody>
          <a:bodyPr lIns="91425" tIns="91425" rIns="91425" bIns="91425" anchor="t" anchorCtr="0">
            <a:noAutofit/>
          </a:bodyPr>
          <a:lstStyle/>
          <a:p>
            <a:pPr marL="457200" lvl="0" indent="-355600" rtl="0">
              <a:spcBef>
                <a:spcPts val="0"/>
              </a:spcBef>
              <a:buClr>
                <a:schemeClr val="dk1"/>
              </a:buClr>
              <a:buSzPct val="100000"/>
              <a:buFont typeface="Arial"/>
              <a:buChar char="●"/>
            </a:pPr>
            <a:r>
              <a:rPr lang="en" sz="2000" dirty="0">
                <a:latin typeface="Arial"/>
                <a:cs typeface="Arial"/>
              </a:rPr>
              <a:t>Clinical researcher is the target user</a:t>
            </a:r>
          </a:p>
          <a:p>
            <a:pPr marL="457200" lvl="0" indent="-355600" rtl="0">
              <a:spcBef>
                <a:spcPts val="0"/>
              </a:spcBef>
              <a:buClr>
                <a:schemeClr val="dk1"/>
              </a:buClr>
              <a:buSzPct val="100000"/>
              <a:buFont typeface="Arial"/>
              <a:buChar char="●"/>
            </a:pPr>
            <a:r>
              <a:rPr lang="en" sz="2000" dirty="0">
                <a:latin typeface="Arial"/>
                <a:cs typeface="Arial"/>
              </a:rPr>
              <a:t>Standardize on 3D Slicer as the delivery platform</a:t>
            </a:r>
          </a:p>
          <a:p>
            <a:pPr marL="457200" lvl="0" indent="-355600" rtl="0">
              <a:spcBef>
                <a:spcPts val="0"/>
              </a:spcBef>
              <a:buClr>
                <a:schemeClr val="dk1"/>
              </a:buClr>
              <a:buSzPct val="100000"/>
              <a:buFont typeface="Arial"/>
              <a:buChar char="●"/>
            </a:pPr>
            <a:r>
              <a:rPr lang="en" sz="2000" dirty="0">
                <a:latin typeface="Arial"/>
                <a:cs typeface="Arial"/>
              </a:rPr>
              <a:t>Implement missing “building blocks” as needed</a:t>
            </a:r>
          </a:p>
          <a:p>
            <a:pPr marL="914400" lvl="1" indent="-355600" rtl="0">
              <a:spcBef>
                <a:spcPts val="0"/>
              </a:spcBef>
              <a:buClr>
                <a:schemeClr val="dk1"/>
              </a:buClr>
              <a:buSzPct val="100000"/>
              <a:buFont typeface="Courier New"/>
              <a:buChar char="o"/>
            </a:pPr>
            <a:r>
              <a:rPr lang="en" sz="2000" dirty="0">
                <a:latin typeface="Arial"/>
                <a:cs typeface="Arial"/>
              </a:rPr>
              <a:t>segmentation</a:t>
            </a:r>
          </a:p>
          <a:p>
            <a:pPr marL="914400" lvl="1" indent="-355600" rtl="0">
              <a:spcBef>
                <a:spcPts val="0"/>
              </a:spcBef>
              <a:buClr>
                <a:schemeClr val="dk1"/>
              </a:buClr>
              <a:buSzPct val="100000"/>
              <a:buFont typeface="Courier New"/>
              <a:buChar char="o"/>
            </a:pPr>
            <a:r>
              <a:rPr lang="en" sz="2000" dirty="0">
                <a:latin typeface="Arial"/>
                <a:cs typeface="Arial"/>
              </a:rPr>
              <a:t>advanced analysis</a:t>
            </a:r>
          </a:p>
          <a:p>
            <a:pPr marL="914400" lvl="1" indent="-355600" rtl="0">
              <a:spcBef>
                <a:spcPts val="0"/>
              </a:spcBef>
              <a:buClr>
                <a:schemeClr val="dk1"/>
              </a:buClr>
              <a:buSzPct val="100000"/>
              <a:buFont typeface="Courier New"/>
              <a:buChar char="o"/>
            </a:pPr>
            <a:r>
              <a:rPr lang="en" sz="2000" dirty="0">
                <a:latin typeface="Arial"/>
                <a:cs typeface="Arial"/>
              </a:rPr>
              <a:t>...</a:t>
            </a:r>
          </a:p>
          <a:p>
            <a:pPr marL="457200" lvl="0" indent="-355600" rtl="0">
              <a:spcBef>
                <a:spcPts val="0"/>
              </a:spcBef>
              <a:buClr>
                <a:schemeClr val="dk1"/>
              </a:buClr>
              <a:buSzPct val="100000"/>
              <a:buFont typeface="Arial"/>
              <a:buChar char="●"/>
            </a:pPr>
            <a:r>
              <a:rPr lang="en" sz="2000" dirty="0">
                <a:latin typeface="Arial"/>
                <a:cs typeface="Arial"/>
              </a:rPr>
              <a:t>Integrate “building blocks” into end-to-end solutions</a:t>
            </a:r>
          </a:p>
          <a:p>
            <a:pPr marL="457200" lvl="0" indent="-355600" rtl="0">
              <a:spcBef>
                <a:spcPts val="0"/>
              </a:spcBef>
              <a:buClr>
                <a:schemeClr val="dk1"/>
              </a:buClr>
              <a:buSzPct val="100000"/>
              <a:buFont typeface="Arial"/>
              <a:buChar char="●"/>
            </a:pPr>
            <a:r>
              <a:rPr lang="en" sz="2000" dirty="0">
                <a:latin typeface="Arial"/>
                <a:cs typeface="Arial"/>
              </a:rPr>
              <a:t>Standardize on DICOM for input images and output results serialization</a:t>
            </a:r>
          </a:p>
        </p:txBody>
      </p:sp>
      <p:pic>
        <p:nvPicPr>
          <p:cNvPr id="183" name="Shape 183"/>
          <p:cNvPicPr preferRelativeResize="0"/>
          <p:nvPr/>
        </p:nvPicPr>
        <p:blipFill>
          <a:blip r:embed="rId3">
            <a:alphaModFix/>
          </a:blip>
          <a:stretch>
            <a:fillRect/>
          </a:stretch>
        </p:blipFill>
        <p:spPr>
          <a:xfrm>
            <a:off x="6942239" y="1007325"/>
            <a:ext cx="1890637" cy="2064851"/>
          </a:xfrm>
          <a:prstGeom prst="rect">
            <a:avLst/>
          </a:prstGeom>
          <a:noFill/>
          <a:ln>
            <a:noFill/>
          </a:ln>
        </p:spPr>
      </p:pic>
      <p:pic>
        <p:nvPicPr>
          <p:cNvPr id="184" name="Shape 184"/>
          <p:cNvPicPr preferRelativeResize="0"/>
          <p:nvPr/>
        </p:nvPicPr>
        <p:blipFill>
          <a:blip r:embed="rId4">
            <a:alphaModFix/>
          </a:blip>
          <a:stretch>
            <a:fillRect/>
          </a:stretch>
        </p:blipFill>
        <p:spPr>
          <a:xfrm>
            <a:off x="4501050" y="1021025"/>
            <a:ext cx="2057400" cy="2057400"/>
          </a:xfrm>
          <a:prstGeom prst="rect">
            <a:avLst/>
          </a:prstGeom>
          <a:noFill/>
          <a:ln>
            <a:noFill/>
          </a:ln>
        </p:spPr>
      </p:pic>
      <p:pic>
        <p:nvPicPr>
          <p:cNvPr id="185" name="Shape 185"/>
          <p:cNvPicPr preferRelativeResize="0"/>
          <p:nvPr/>
        </p:nvPicPr>
        <p:blipFill>
          <a:blip r:embed="rId5">
            <a:alphaModFix/>
          </a:blip>
          <a:stretch>
            <a:fillRect/>
          </a:stretch>
        </p:blipFill>
        <p:spPr>
          <a:xfrm>
            <a:off x="4549575" y="3176850"/>
            <a:ext cx="4130575" cy="2484850"/>
          </a:xfrm>
          <a:prstGeom prst="rect">
            <a:avLst/>
          </a:prstGeom>
          <a:noFill/>
          <a:ln>
            <a:noFill/>
          </a:ln>
        </p:spPr>
      </p:pic>
      <p:sp>
        <p:nvSpPr>
          <p:cNvPr id="186" name="Shape 186"/>
          <p:cNvSpPr txBox="1"/>
          <p:nvPr/>
        </p:nvSpPr>
        <p:spPr>
          <a:xfrm>
            <a:off x="6571175" y="1807950"/>
            <a:ext cx="3657600" cy="457200"/>
          </a:xfrm>
          <a:prstGeom prst="rect">
            <a:avLst/>
          </a:prstGeom>
          <a:noFill/>
          <a:ln>
            <a:noFill/>
          </a:ln>
        </p:spPr>
        <p:txBody>
          <a:bodyPr lIns="91425" tIns="91425" rIns="91425" bIns="91425" anchor="t" anchorCtr="0">
            <a:noAutofit/>
          </a:bodyPr>
          <a:lstStyle/>
          <a:p>
            <a:pPr lvl="0" rtl="0">
              <a:spcBef>
                <a:spcPts val="0"/>
              </a:spcBef>
              <a:buNone/>
            </a:pPr>
            <a:r>
              <a:rPr lang="en" i="1">
                <a:latin typeface="Arial"/>
                <a:cs typeface="Arial"/>
              </a:rPr>
              <a:t>vs</a:t>
            </a:r>
          </a:p>
        </p:txBody>
      </p:sp>
      <p:sp>
        <p:nvSpPr>
          <p:cNvPr id="187" name="Shape 187"/>
          <p:cNvSpPr txBox="1"/>
          <p:nvPr/>
        </p:nvSpPr>
        <p:spPr>
          <a:xfrm>
            <a:off x="1613250" y="5854650"/>
            <a:ext cx="7405499" cy="611999"/>
          </a:xfrm>
          <a:prstGeom prst="rect">
            <a:avLst/>
          </a:prstGeom>
          <a:noFill/>
          <a:ln>
            <a:noFill/>
          </a:ln>
        </p:spPr>
        <p:txBody>
          <a:bodyPr lIns="91425" tIns="91425" rIns="91425" bIns="91425" anchor="ctr" anchorCtr="0">
            <a:noAutofit/>
          </a:bodyPr>
          <a:lstStyle/>
          <a:p>
            <a:pPr marL="457200" lvl="0" indent="-279400" rtl="0">
              <a:lnSpc>
                <a:spcPct val="115000"/>
              </a:lnSpc>
              <a:spcBef>
                <a:spcPts val="0"/>
              </a:spcBef>
              <a:buClr>
                <a:srgbClr val="000000"/>
              </a:buClr>
              <a:buSzPct val="100000"/>
              <a:buFont typeface="Arial"/>
              <a:buChar char="●"/>
            </a:pPr>
            <a:r>
              <a:rPr lang="en" sz="800">
                <a:solidFill>
                  <a:srgbClr val="000000"/>
                </a:solidFill>
                <a:latin typeface="Arial"/>
                <a:cs typeface="Arial"/>
              </a:rPr>
              <a:t>Mercea P, Fedorov A, Pieper S, Beichel R, Park M-A, Hainer J, Kijewski MF, Horky L, Kikinis R, Dickhaus H. Quantification of longitudinal tumor changes using PET imaging in 3D Slicer. In Proc. of Computer Assisted Radiology and Surgery, 2013. Int J CARS 2013 (8) (Suppl 1):S285-S286.</a:t>
            </a:r>
          </a:p>
          <a:p>
            <a:pPr marL="457200" lvl="0" indent="-279400" rtl="0">
              <a:lnSpc>
                <a:spcPct val="115000"/>
              </a:lnSpc>
              <a:spcBef>
                <a:spcPts val="0"/>
              </a:spcBef>
              <a:buClr>
                <a:srgbClr val="000000"/>
              </a:buClr>
              <a:buSzPct val="100000"/>
              <a:buFont typeface="Arial"/>
              <a:buChar char="●"/>
            </a:pPr>
            <a:r>
              <a:rPr lang="en" sz="800">
                <a:solidFill>
                  <a:srgbClr val="000000"/>
                </a:solidFill>
                <a:latin typeface="Arial"/>
                <a:cs typeface="Arial"/>
              </a:rPr>
              <a:t>Pohl K, Konukoglu E, Novellas S, Ayache N, Fedorov A, Wells WM, Talos IF, Golby A, Kikinis R, Black PM. A New Metric for Detecting Change in Slowly Evolving Brain Tumors: Validation in Meningioma Patients. Neurosurgery, 2011, 68(1 Suppl Operative), pp.225-233.</a:t>
            </a:r>
          </a:p>
          <a:p>
            <a:pPr marL="495300" lvl="0" indent="0" rtl="0">
              <a:lnSpc>
                <a:spcPct val="115000"/>
              </a:lnSpc>
              <a:spcBef>
                <a:spcPts val="0"/>
              </a:spcBef>
              <a:buNone/>
            </a:pPr>
            <a:endParaRPr sz="800">
              <a:solidFill>
                <a:srgbClr val="000000"/>
              </a:solidFill>
              <a:latin typeface="Arial"/>
              <a:cs typeface="Arial"/>
            </a:endParaRPr>
          </a:p>
        </p:txBody>
      </p:sp>
    </p:spTree>
    <p:extLst>
      <p:ext uri="{BB962C8B-B14F-4D97-AF65-F5344CB8AC3E}">
        <p14:creationId xmlns:p14="http://schemas.microsoft.com/office/powerpoint/2010/main" val="408060413"/>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8" name="Shape 208"/>
          <p:cNvSpPr txBox="1">
            <a:spLocks noGrp="1"/>
          </p:cNvSpPr>
          <p:nvPr>
            <p:ph type="sldNum" sz="quarter" idx="12"/>
          </p:nvPr>
        </p:nvSpPr>
        <p:spPr>
          <a:prstGeom prst="rect">
            <a:avLst/>
          </a:prstGeom>
        </p:spPr>
        <p:txBody>
          <a:bodyPr lIns="91425" tIns="91425" rIns="91425" bIns="91425" anchor="ctr" anchorCtr="0">
            <a:noAutofit/>
          </a:bodyPr>
          <a:lstStyle/>
          <a:p>
            <a:pPr>
              <a:spcBef>
                <a:spcPts val="0"/>
              </a:spcBef>
              <a:buNone/>
            </a:pPr>
            <a:fld id="{00000000-1234-1234-1234-123412341234}" type="slidenum">
              <a:rPr lang="en">
                <a:latin typeface="Arial"/>
                <a:cs typeface="Arial"/>
              </a:rPr>
              <a:t>29</a:t>
            </a:fld>
            <a:endParaRPr lang="en">
              <a:latin typeface="Arial"/>
              <a:cs typeface="Arial"/>
            </a:endParaRPr>
          </a:p>
        </p:txBody>
      </p:sp>
      <p:sp>
        <p:nvSpPr>
          <p:cNvPr id="206" name="Shape 206"/>
          <p:cNvSpPr txBox="1">
            <a:spLocks noGrp="1"/>
          </p:cNvSpPr>
          <p:nvPr>
            <p:ph type="title" idx="4294967295"/>
          </p:nvPr>
        </p:nvSpPr>
        <p:spPr>
          <a:xfrm>
            <a:off x="0" y="-23813"/>
            <a:ext cx="8561388" cy="781051"/>
          </a:xfrm>
          <a:prstGeom prst="rect">
            <a:avLst/>
          </a:prstGeom>
        </p:spPr>
        <p:txBody>
          <a:bodyPr lIns="91425" tIns="91425" rIns="91425" bIns="91425" anchor="b" anchorCtr="0">
            <a:noAutofit/>
          </a:bodyPr>
          <a:lstStyle/>
          <a:p>
            <a:pPr>
              <a:spcBef>
                <a:spcPts val="0"/>
              </a:spcBef>
              <a:buNone/>
            </a:pPr>
            <a:r>
              <a:rPr lang="en">
                <a:latin typeface="Arial"/>
                <a:cs typeface="Arial"/>
              </a:rPr>
              <a:t>Simplified Iowa QIN workflow (pre-QIICR)</a:t>
            </a:r>
          </a:p>
        </p:txBody>
      </p:sp>
      <p:pic>
        <p:nvPicPr>
          <p:cNvPr id="207" name="Shape 207"/>
          <p:cNvPicPr preferRelativeResize="0"/>
          <p:nvPr/>
        </p:nvPicPr>
        <p:blipFill>
          <a:blip r:embed="rId3">
            <a:alphaModFix/>
          </a:blip>
          <a:stretch>
            <a:fillRect/>
          </a:stretch>
        </p:blipFill>
        <p:spPr>
          <a:xfrm>
            <a:off x="1393300" y="1483450"/>
            <a:ext cx="6248400" cy="3705225"/>
          </a:xfrm>
          <a:prstGeom prst="rect">
            <a:avLst/>
          </a:prstGeom>
          <a:noFill/>
          <a:ln>
            <a:noFill/>
          </a:ln>
        </p:spPr>
      </p:pic>
    </p:spTree>
    <p:extLst>
      <p:ext uri="{BB962C8B-B14F-4D97-AF65-F5344CB8AC3E}">
        <p14:creationId xmlns:p14="http://schemas.microsoft.com/office/powerpoint/2010/main" val="613625691"/>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2330800"/>
            <a:ext cx="5361907" cy="4146200"/>
          </a:xfrm>
        </p:spPr>
        <p:txBody>
          <a:bodyPr/>
          <a:lstStyle/>
          <a:p>
            <a:pPr marL="0" indent="0">
              <a:buNone/>
            </a:pPr>
            <a:r>
              <a:rPr lang="en-US" sz="4000" dirty="0"/>
              <a:t>In Memoriam </a:t>
            </a:r>
            <a:r>
              <a:rPr lang="en-US" sz="4000" dirty="0" smtClean="0"/>
              <a:t/>
            </a:r>
            <a:br>
              <a:rPr lang="en-US" sz="4000" dirty="0" smtClean="0"/>
            </a:br>
            <a:r>
              <a:rPr lang="en-US" sz="4000" dirty="0" err="1" smtClean="0"/>
              <a:t>Ferenc</a:t>
            </a:r>
            <a:r>
              <a:rPr lang="en-US" sz="4000" dirty="0" smtClean="0"/>
              <a:t> </a:t>
            </a:r>
            <a:r>
              <a:rPr lang="en-US" sz="4000" dirty="0"/>
              <a:t>A. </a:t>
            </a:r>
            <a:r>
              <a:rPr lang="en-US" sz="4000" dirty="0" err="1" smtClean="0"/>
              <a:t>Jolesz</a:t>
            </a:r>
            <a:endParaRPr lang="en-US" sz="4000" dirty="0" smtClean="0"/>
          </a:p>
          <a:p>
            <a:pPr marL="0" indent="0">
              <a:buNone/>
            </a:pPr>
            <a:endParaRPr lang="en-US" sz="4000" dirty="0"/>
          </a:p>
          <a:p>
            <a:r>
              <a:rPr lang="en-US" dirty="0" smtClean="0">
                <a:latin typeface="+mn-lt"/>
              </a:rPr>
              <a:t>May </a:t>
            </a:r>
            <a:r>
              <a:rPr lang="en-US" dirty="0">
                <a:latin typeface="+mn-lt"/>
              </a:rPr>
              <a:t>21, 1946 – December 31, </a:t>
            </a:r>
            <a:r>
              <a:rPr lang="en-US" dirty="0" smtClean="0">
                <a:latin typeface="+mn-lt"/>
              </a:rPr>
              <a:t>2014</a:t>
            </a:r>
          </a:p>
          <a:p>
            <a:r>
              <a:rPr lang="en-US" dirty="0" smtClean="0">
                <a:latin typeface="+mn-lt"/>
              </a:rPr>
              <a:t>Mentor and friend</a:t>
            </a:r>
            <a:endParaRPr lang="en-US" dirty="0">
              <a:latin typeface="+mn-lt"/>
            </a:endParaRPr>
          </a:p>
        </p:txBody>
      </p:sp>
      <p:pic>
        <p:nvPicPr>
          <p:cNvPr id="6" name="Picture 5" descr="Ferenc_A._Jolesz.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8016" y="2330800"/>
            <a:ext cx="2925613" cy="3729552"/>
          </a:xfrm>
          <a:prstGeom prst="rect">
            <a:avLst/>
          </a:prstGeom>
        </p:spPr>
      </p:pic>
      <p:sp>
        <p:nvSpPr>
          <p:cNvPr id="7" name="Rectangle 6"/>
          <p:cNvSpPr/>
          <p:nvPr/>
        </p:nvSpPr>
        <p:spPr>
          <a:xfrm>
            <a:off x="6243302" y="6121675"/>
            <a:ext cx="2205653" cy="246221"/>
          </a:xfrm>
          <a:prstGeom prst="rect">
            <a:avLst/>
          </a:prstGeom>
        </p:spPr>
        <p:txBody>
          <a:bodyPr wrap="square">
            <a:spAutoFit/>
          </a:bodyPr>
          <a:lstStyle/>
          <a:p>
            <a:r>
              <a:rPr lang="en-US" sz="1000" dirty="0"/>
              <a:t>"</a:t>
            </a:r>
            <a:r>
              <a:rPr lang="en-US" sz="1000" dirty="0" err="1"/>
              <a:t>Ferenc</a:t>
            </a:r>
            <a:r>
              <a:rPr lang="en-US" sz="1000" dirty="0"/>
              <a:t> A. </a:t>
            </a:r>
            <a:r>
              <a:rPr lang="en-US" sz="1000" dirty="0" err="1"/>
              <a:t>Jolesz</a:t>
            </a:r>
            <a:r>
              <a:rPr lang="en-US" sz="1000" dirty="0"/>
              <a:t>" by Michael </a:t>
            </a:r>
            <a:r>
              <a:rPr lang="en-US" sz="1000" dirty="0" smtClean="0"/>
              <a:t>Halle</a:t>
            </a:r>
            <a:endParaRPr lang="en-US" sz="1000" dirty="0"/>
          </a:p>
        </p:txBody>
      </p:sp>
    </p:spTree>
    <p:extLst>
      <p:ext uri="{BB962C8B-B14F-4D97-AF65-F5344CB8AC3E}">
        <p14:creationId xmlns:p14="http://schemas.microsoft.com/office/powerpoint/2010/main" val="118088318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2" name="Shape 302"/>
          <p:cNvSpPr txBox="1">
            <a:spLocks noGrp="1"/>
          </p:cNvSpPr>
          <p:nvPr>
            <p:ph type="sldNum" sz="quarter" idx="12"/>
          </p:nvPr>
        </p:nvSpPr>
        <p:spPr>
          <a:xfrm>
            <a:off x="282795" y="6333134"/>
            <a:ext cx="1066800" cy="329184"/>
          </a:xfrm>
          <a:prstGeom prst="rect">
            <a:avLst/>
          </a:prstGeom>
        </p:spPr>
        <p:txBody>
          <a:bodyPr lIns="91425" tIns="91425" rIns="91425" bIns="91425" anchor="ctr" anchorCtr="0">
            <a:noAutofit/>
          </a:bodyPr>
          <a:lstStyle/>
          <a:p>
            <a:pPr>
              <a:spcBef>
                <a:spcPts val="0"/>
              </a:spcBef>
              <a:buNone/>
            </a:pPr>
            <a:fld id="{00000000-1234-1234-1234-123412341234}" type="slidenum">
              <a:rPr lang="en">
                <a:latin typeface="Arial"/>
                <a:cs typeface="Arial"/>
              </a:rPr>
              <a:t>30</a:t>
            </a:fld>
            <a:endParaRPr lang="en" dirty="0">
              <a:latin typeface="Arial"/>
              <a:cs typeface="Arial"/>
            </a:endParaRPr>
          </a:p>
        </p:txBody>
      </p:sp>
      <p:sp>
        <p:nvSpPr>
          <p:cNvPr id="301" name="Shape 301"/>
          <p:cNvSpPr txBox="1">
            <a:spLocks noGrp="1"/>
          </p:cNvSpPr>
          <p:nvPr>
            <p:ph type="title" idx="4294967295"/>
          </p:nvPr>
        </p:nvSpPr>
        <p:spPr>
          <a:xfrm>
            <a:off x="1349595" y="344488"/>
            <a:ext cx="7201047" cy="1050925"/>
          </a:xfrm>
          <a:prstGeom prst="rect">
            <a:avLst/>
          </a:prstGeom>
        </p:spPr>
        <p:txBody>
          <a:bodyPr lIns="91425" tIns="91425" rIns="91425" bIns="91425" anchor="b" anchorCtr="0">
            <a:noAutofit/>
          </a:bodyPr>
          <a:lstStyle/>
          <a:p>
            <a:pPr>
              <a:spcBef>
                <a:spcPts val="0"/>
              </a:spcBef>
              <a:buNone/>
            </a:pPr>
            <a:r>
              <a:rPr lang="en-US" dirty="0" smtClean="0">
                <a:latin typeface="Arial"/>
                <a:cs typeface="Arial"/>
              </a:rPr>
              <a:t>Managing Complexity Using a Standards Based Approach</a:t>
            </a:r>
            <a:endParaRPr lang="en" dirty="0">
              <a:latin typeface="Arial"/>
              <a:cs typeface="Arial"/>
            </a:endParaRPr>
          </a:p>
        </p:txBody>
      </p:sp>
      <p:pic>
        <p:nvPicPr>
          <p:cNvPr id="303" name="Shape 303"/>
          <p:cNvPicPr preferRelativeResize="0"/>
          <p:nvPr/>
        </p:nvPicPr>
        <p:blipFill>
          <a:blip r:embed="rId3">
            <a:alphaModFix/>
          </a:blip>
          <a:stretch>
            <a:fillRect/>
          </a:stretch>
        </p:blipFill>
        <p:spPr>
          <a:xfrm>
            <a:off x="1289100" y="1259565"/>
            <a:ext cx="6565803" cy="5073569"/>
          </a:xfrm>
          <a:prstGeom prst="rect">
            <a:avLst/>
          </a:prstGeom>
          <a:noFill/>
          <a:ln>
            <a:noFill/>
          </a:ln>
        </p:spPr>
      </p:pic>
    </p:spTree>
    <p:extLst>
      <p:ext uri="{BB962C8B-B14F-4D97-AF65-F5344CB8AC3E}">
        <p14:creationId xmlns:p14="http://schemas.microsoft.com/office/powerpoint/2010/main" val="2846074772"/>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What We Can Learn</a:t>
            </a:r>
            <a:endParaRPr lang="en-US" sz="4000" dirty="0"/>
          </a:p>
        </p:txBody>
      </p:sp>
      <p:sp>
        <p:nvSpPr>
          <p:cNvPr id="3" name="Content Placeholder 2"/>
          <p:cNvSpPr>
            <a:spLocks noGrp="1"/>
          </p:cNvSpPr>
          <p:nvPr>
            <p:ph idx="1"/>
          </p:nvPr>
        </p:nvSpPr>
        <p:spPr/>
        <p:txBody>
          <a:bodyPr/>
          <a:lstStyle/>
          <a:p>
            <a:r>
              <a:rPr lang="en-US" dirty="0" smtClean="0"/>
              <a:t>Converting ad hoc solutions to standards based solutions is hard work</a:t>
            </a:r>
          </a:p>
          <a:p>
            <a:pPr lvl="1"/>
            <a:r>
              <a:rPr lang="en-US" dirty="0" smtClean="0"/>
              <a:t>Benefits are mostly long term (portability, usability past the current graduate student)</a:t>
            </a:r>
          </a:p>
          <a:p>
            <a:r>
              <a:rPr lang="en-US" dirty="0" smtClean="0"/>
              <a:t>Lack of easily accessible reference implementations results in lack of adoption of standards</a:t>
            </a:r>
            <a:endParaRPr lang="en-US" dirty="0"/>
          </a:p>
        </p:txBody>
      </p:sp>
    </p:spTree>
    <p:extLst>
      <p:ext uri="{BB962C8B-B14F-4D97-AF65-F5344CB8AC3E}">
        <p14:creationId xmlns:p14="http://schemas.microsoft.com/office/powerpoint/2010/main" val="6311892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6065" y="304800"/>
            <a:ext cx="7830681" cy="533400"/>
          </a:xfrm>
        </p:spPr>
        <p:txBody>
          <a:bodyPr/>
          <a:lstStyle/>
          <a:p>
            <a:r>
              <a:rPr lang="en-US" sz="4000" dirty="0" smtClean="0">
                <a:latin typeface="+mn-lt"/>
              </a:rPr>
              <a:t>The Process of Translation</a:t>
            </a:r>
            <a:endParaRPr lang="en-US" sz="4000" dirty="0">
              <a:latin typeface="+mn-lt"/>
            </a:endParaRPr>
          </a:p>
        </p:txBody>
      </p:sp>
      <p:graphicFrame>
        <p:nvGraphicFramePr>
          <p:cNvPr id="7" name="Diagram 6"/>
          <p:cNvGraphicFramePr/>
          <p:nvPr>
            <p:extLst>
              <p:ext uri="{D42A27DB-BD31-4B8C-83A1-F6EECF244321}">
                <p14:modId xmlns:p14="http://schemas.microsoft.com/office/powerpoint/2010/main" val="548719127"/>
              </p:ext>
            </p:extLst>
          </p:nvPr>
        </p:nvGraphicFramePr>
        <p:xfrm>
          <a:off x="566388" y="1643611"/>
          <a:ext cx="7495205" cy="16915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566388" y="3473118"/>
            <a:ext cx="1999586" cy="1477328"/>
          </a:xfrm>
          <a:prstGeom prst="rect">
            <a:avLst/>
          </a:prstGeom>
        </p:spPr>
        <p:txBody>
          <a:bodyPr wrap="square">
            <a:spAutoFit/>
          </a:bodyPr>
          <a:lstStyle/>
          <a:p>
            <a:pPr lvl="0"/>
            <a:r>
              <a:rPr lang="en-US" dirty="0" smtClean="0"/>
              <a:t>Can it be done?</a:t>
            </a:r>
          </a:p>
          <a:p>
            <a:pPr lvl="0"/>
            <a:endParaRPr lang="en-US" dirty="0"/>
          </a:p>
          <a:p>
            <a:pPr lvl="0"/>
            <a:r>
              <a:rPr lang="en-US" dirty="0" smtClean="0"/>
              <a:t>Innovative</a:t>
            </a:r>
            <a:r>
              <a:rPr lang="en-US" dirty="0"/>
              <a:t>, not robust, usually single developer</a:t>
            </a:r>
          </a:p>
        </p:txBody>
      </p:sp>
      <p:sp>
        <p:nvSpPr>
          <p:cNvPr id="4" name="Rectangle 3"/>
          <p:cNvSpPr/>
          <p:nvPr/>
        </p:nvSpPr>
        <p:spPr>
          <a:xfrm>
            <a:off x="3343931" y="3473118"/>
            <a:ext cx="2168810" cy="1754327"/>
          </a:xfrm>
          <a:prstGeom prst="rect">
            <a:avLst/>
          </a:prstGeom>
        </p:spPr>
        <p:txBody>
          <a:bodyPr wrap="square">
            <a:spAutoFit/>
          </a:bodyPr>
          <a:lstStyle/>
          <a:p>
            <a:pPr lvl="0"/>
            <a:r>
              <a:rPr lang="en-US" dirty="0" smtClean="0"/>
              <a:t>Should it be done? </a:t>
            </a:r>
          </a:p>
          <a:p>
            <a:pPr lvl="0"/>
            <a:endParaRPr lang="en-US" dirty="0"/>
          </a:p>
          <a:p>
            <a:pPr lvl="0"/>
            <a:r>
              <a:rPr lang="en-US" dirty="0" smtClean="0"/>
              <a:t>Usability, robustness, portability </a:t>
            </a:r>
            <a:r>
              <a:rPr lang="en-US" dirty="0"/>
              <a:t>and </a:t>
            </a:r>
            <a:r>
              <a:rPr lang="en-US" dirty="0" smtClean="0"/>
              <a:t>openness</a:t>
            </a:r>
            <a:endParaRPr lang="en-US" dirty="0"/>
          </a:p>
        </p:txBody>
      </p:sp>
      <p:sp>
        <p:nvSpPr>
          <p:cNvPr id="5" name="Rectangle 4"/>
          <p:cNvSpPr/>
          <p:nvPr/>
        </p:nvSpPr>
        <p:spPr>
          <a:xfrm>
            <a:off x="6110979" y="3473118"/>
            <a:ext cx="1950614" cy="1477328"/>
          </a:xfrm>
          <a:prstGeom prst="rect">
            <a:avLst/>
          </a:prstGeom>
        </p:spPr>
        <p:txBody>
          <a:bodyPr wrap="square">
            <a:spAutoFit/>
          </a:bodyPr>
          <a:lstStyle/>
          <a:p>
            <a:pPr lvl="0"/>
            <a:r>
              <a:rPr lang="en-US" dirty="0" smtClean="0"/>
              <a:t>For every patient </a:t>
            </a:r>
          </a:p>
          <a:p>
            <a:pPr lvl="0"/>
            <a:endParaRPr lang="en-US" dirty="0"/>
          </a:p>
          <a:p>
            <a:pPr lvl="0"/>
            <a:r>
              <a:rPr lang="en-US" dirty="0" smtClean="0"/>
              <a:t>FDA </a:t>
            </a:r>
            <a:r>
              <a:rPr lang="en-US" dirty="0"/>
              <a:t>approved, supported, closed source</a:t>
            </a:r>
          </a:p>
        </p:txBody>
      </p:sp>
    </p:spTree>
    <p:extLst>
      <p:ext uri="{BB962C8B-B14F-4D97-AF65-F5344CB8AC3E}">
        <p14:creationId xmlns:p14="http://schemas.microsoft.com/office/powerpoint/2010/main" val="2537422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a:xfrm>
            <a:off x="1447800" y="152400"/>
            <a:ext cx="7239000" cy="762000"/>
          </a:xfrm>
        </p:spPr>
        <p:txBody>
          <a:bodyPr/>
          <a:lstStyle/>
          <a:p>
            <a:pPr eaLnBrk="1" hangingPunct="1">
              <a:defRPr/>
            </a:pPr>
            <a:r>
              <a:rPr lang="en-US" sz="4000" dirty="0" smtClean="0">
                <a:latin typeface="+mn-lt"/>
                <a:ea typeface="ＭＳ Ｐゴシック" charset="0"/>
              </a:rPr>
              <a:t>Translation</a:t>
            </a:r>
            <a:endParaRPr lang="en-US" sz="4000" dirty="0">
              <a:latin typeface="+mn-lt"/>
              <a:ea typeface="ＭＳ Ｐゴシック" charset="0"/>
            </a:endParaRPr>
          </a:p>
        </p:txBody>
      </p:sp>
      <p:sp>
        <p:nvSpPr>
          <p:cNvPr id="13314" name="Content Placeholder 2"/>
          <p:cNvSpPr>
            <a:spLocks noGrp="1"/>
          </p:cNvSpPr>
          <p:nvPr>
            <p:ph idx="1"/>
          </p:nvPr>
        </p:nvSpPr>
        <p:spPr>
          <a:xfrm>
            <a:off x="533400" y="1066799"/>
            <a:ext cx="8153400" cy="5083327"/>
          </a:xfrm>
        </p:spPr>
        <p:txBody>
          <a:bodyPr/>
          <a:lstStyle/>
          <a:p>
            <a:pPr marL="0" indent="0" eaLnBrk="1" hangingPunct="1">
              <a:buNone/>
              <a:defRPr/>
            </a:pPr>
            <a:r>
              <a:rPr lang="en-US" sz="2800" dirty="0" smtClean="0">
                <a:latin typeface="+mn-lt"/>
                <a:ea typeface="ＭＳ Ｐゴシック" charset="0"/>
              </a:rPr>
              <a:t>Problem: The </a:t>
            </a:r>
            <a:r>
              <a:rPr lang="en-US" sz="2800" b="1" dirty="0" smtClean="0">
                <a:latin typeface="+mn-lt"/>
                <a:ea typeface="ＭＳ Ｐゴシック" charset="0"/>
              </a:rPr>
              <a:t>valley</a:t>
            </a:r>
            <a:r>
              <a:rPr lang="en-US" sz="2800" dirty="0" smtClean="0">
                <a:latin typeface="+mn-lt"/>
                <a:ea typeface="ＭＳ Ｐゴシック" charset="0"/>
              </a:rPr>
              <a:t> of death</a:t>
            </a:r>
          </a:p>
          <a:p>
            <a:pPr marL="400050" lvl="1" indent="0" eaLnBrk="1" hangingPunct="1">
              <a:buNone/>
              <a:defRPr/>
            </a:pPr>
            <a:r>
              <a:rPr lang="en-US" sz="2400" dirty="0" smtClean="0">
                <a:latin typeface="+mn-lt"/>
                <a:ea typeface="ＭＳ Ｐゴシック" charset="0"/>
              </a:rPr>
              <a:t>Lack of incentives for translation from prototype to biomedical tool</a:t>
            </a:r>
          </a:p>
          <a:p>
            <a:pPr lvl="1" eaLnBrk="1" hangingPunct="1">
              <a:buFont typeface="Arial"/>
              <a:buChar char="•"/>
              <a:defRPr/>
            </a:pPr>
            <a:r>
              <a:rPr lang="en-US" sz="2400" dirty="0" smtClean="0">
                <a:latin typeface="+mn-lt"/>
                <a:ea typeface="ＭＳ Ｐゴシック" charset="0"/>
                <a:cs typeface="ＭＳ Ｐゴシック" charset="0"/>
              </a:rPr>
              <a:t>Scientist: Doesn’t help my academic promotion</a:t>
            </a:r>
          </a:p>
          <a:p>
            <a:pPr lvl="1" eaLnBrk="1" hangingPunct="1">
              <a:buFont typeface="Arial"/>
              <a:buChar char="•"/>
              <a:defRPr/>
            </a:pPr>
            <a:r>
              <a:rPr lang="en-US" sz="2400" dirty="0" smtClean="0">
                <a:latin typeface="+mn-lt"/>
                <a:ea typeface="ＭＳ Ｐゴシック" charset="0"/>
                <a:cs typeface="ＭＳ Ｐゴシック" charset="0"/>
              </a:rPr>
              <a:t>NIH reviewers: Not innovative </a:t>
            </a:r>
          </a:p>
          <a:p>
            <a:pPr lvl="1" eaLnBrk="1" hangingPunct="1">
              <a:buFont typeface="Arial"/>
              <a:buChar char="•"/>
              <a:defRPr/>
            </a:pPr>
            <a:r>
              <a:rPr lang="en-US" sz="2400" dirty="0" smtClean="0">
                <a:latin typeface="+mn-lt"/>
                <a:ea typeface="ＭＳ Ｐゴシック" charset="0"/>
                <a:cs typeface="ＭＳ Ｐゴシック" charset="0"/>
              </a:rPr>
              <a:t>Companies: Too risky because it is not proven</a:t>
            </a:r>
          </a:p>
          <a:p>
            <a:pPr marL="0" indent="0" eaLnBrk="1" hangingPunct="1">
              <a:buNone/>
              <a:defRPr/>
            </a:pPr>
            <a:r>
              <a:rPr lang="en-US" sz="2800" dirty="0" smtClean="0">
                <a:ea typeface="ＭＳ Ｐゴシック" charset="0"/>
                <a:cs typeface="ＭＳ Ｐゴシック" charset="0"/>
              </a:rPr>
              <a:t>Solution: A </a:t>
            </a:r>
            <a:r>
              <a:rPr lang="en-US" sz="2800" b="1" dirty="0" smtClean="0">
                <a:ea typeface="ＭＳ Ｐゴシック" charset="0"/>
                <a:cs typeface="ＭＳ Ｐゴシック" charset="0"/>
              </a:rPr>
              <a:t>mountain</a:t>
            </a:r>
            <a:r>
              <a:rPr lang="en-US" sz="2800" dirty="0" smtClean="0">
                <a:ea typeface="ＭＳ Ｐゴシック" charset="0"/>
                <a:cs typeface="ＭＳ Ｐゴシック" charset="0"/>
              </a:rPr>
              <a:t> of opportunities</a:t>
            </a:r>
          </a:p>
          <a:p>
            <a:pPr marL="400050" lvl="1" indent="0" eaLnBrk="1" hangingPunct="1">
              <a:buNone/>
              <a:defRPr/>
            </a:pPr>
            <a:r>
              <a:rPr lang="en-US" sz="2400" dirty="0" smtClean="0">
                <a:ea typeface="ＭＳ Ｐゴシック" charset="0"/>
                <a:cs typeface="ＭＳ Ｐゴシック" charset="0"/>
              </a:rPr>
              <a:t>3D Slicer was evolved by the NAMIC community to make translation easier</a:t>
            </a:r>
          </a:p>
          <a:p>
            <a:pPr lvl="2" indent="-342900" eaLnBrk="1" hangingPunct="1">
              <a:defRPr/>
            </a:pPr>
            <a:r>
              <a:rPr lang="en-US" dirty="0" smtClean="0">
                <a:ea typeface="ＭＳ Ｐゴシック" charset="0"/>
                <a:cs typeface="ＭＳ Ｐゴシック" charset="0"/>
              </a:rPr>
              <a:t>Easy-to-use generic capabilities like display, I/O and common algorithms</a:t>
            </a:r>
          </a:p>
          <a:p>
            <a:pPr lvl="2" indent="-342900" eaLnBrk="1" hangingPunct="1">
              <a:defRPr/>
            </a:pPr>
            <a:r>
              <a:rPr lang="en-US" dirty="0" smtClean="0">
                <a:ea typeface="ＭＳ Ｐゴシック" charset="0"/>
                <a:cs typeface="ＭＳ Ｐゴシック" charset="0"/>
              </a:rPr>
              <a:t>Low barriers for extension and distribution</a:t>
            </a:r>
            <a:endParaRPr lang="en-US" dirty="0">
              <a:ea typeface="ＭＳ Ｐゴシック" charset="0"/>
            </a:endParaRPr>
          </a:p>
        </p:txBody>
      </p:sp>
    </p:spTree>
    <p:extLst>
      <p:ext uri="{BB962C8B-B14F-4D97-AF65-F5344CB8AC3E}">
        <p14:creationId xmlns:p14="http://schemas.microsoft.com/office/powerpoint/2010/main" val="32294638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and Medical Product</a:t>
            </a:r>
            <a:endParaRPr lang="en-US" dirty="0"/>
          </a:p>
        </p:txBody>
      </p:sp>
      <p:sp>
        <p:nvSpPr>
          <p:cNvPr id="3" name="Content Placeholder 2"/>
          <p:cNvSpPr>
            <a:spLocks noGrp="1"/>
          </p:cNvSpPr>
          <p:nvPr>
            <p:ph idx="1"/>
          </p:nvPr>
        </p:nvSpPr>
        <p:spPr>
          <a:xfrm>
            <a:off x="1371600" y="1030804"/>
            <a:ext cx="7162800" cy="4909378"/>
          </a:xfrm>
        </p:spPr>
        <p:txBody>
          <a:bodyPr/>
          <a:lstStyle/>
          <a:p>
            <a:r>
              <a:rPr lang="en-US" sz="2800" dirty="0" smtClean="0"/>
              <a:t>Research: </a:t>
            </a:r>
          </a:p>
          <a:p>
            <a:pPr lvl="1"/>
            <a:r>
              <a:rPr lang="en-US" sz="2400" dirty="0" smtClean="0"/>
              <a:t>Lower barrier for scientific exchange</a:t>
            </a:r>
          </a:p>
          <a:p>
            <a:pPr lvl="1"/>
            <a:r>
              <a:rPr lang="en-US" sz="2400" dirty="0" smtClean="0"/>
              <a:t>Reproduction of results by others is a critical part of the scientific method</a:t>
            </a:r>
          </a:p>
          <a:p>
            <a:pPr lvl="1"/>
            <a:r>
              <a:rPr lang="en-US" sz="2400" dirty="0" smtClean="0"/>
              <a:t>Good match by FOSS (free open source software)</a:t>
            </a:r>
          </a:p>
          <a:p>
            <a:r>
              <a:rPr lang="en-US" sz="2800" dirty="0" smtClean="0"/>
              <a:t>Medical product:</a:t>
            </a:r>
          </a:p>
          <a:p>
            <a:pPr lvl="1"/>
            <a:r>
              <a:rPr lang="en-US" sz="2400" dirty="0" smtClean="0"/>
              <a:t>Certification process and resulting liabilities need to be funded</a:t>
            </a:r>
          </a:p>
          <a:p>
            <a:pPr lvl="1"/>
            <a:r>
              <a:rPr lang="en-US" sz="2400" dirty="0" smtClean="0"/>
              <a:t>User </a:t>
            </a:r>
            <a:r>
              <a:rPr lang="en-US" sz="2400" dirty="0" err="1" smtClean="0"/>
              <a:t>interface,training</a:t>
            </a:r>
            <a:r>
              <a:rPr lang="en-US" sz="2400" dirty="0" smtClean="0"/>
              <a:t> and documentation</a:t>
            </a:r>
          </a:p>
          <a:p>
            <a:pPr lvl="1"/>
            <a:r>
              <a:rPr lang="en-US" sz="2400" dirty="0" smtClean="0"/>
              <a:t>Closed source is the only model</a:t>
            </a:r>
            <a:endParaRPr lang="en-US" sz="2400" dirty="0"/>
          </a:p>
        </p:txBody>
      </p:sp>
    </p:spTree>
    <p:extLst>
      <p:ext uri="{BB962C8B-B14F-4D97-AF65-F5344CB8AC3E}">
        <p14:creationId xmlns:p14="http://schemas.microsoft.com/office/powerpoint/2010/main" val="34276510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Comparing Platforms</a:t>
            </a:r>
            <a:endParaRPr lang="en-US" dirty="0"/>
          </a:p>
        </p:txBody>
      </p:sp>
      <p:sp>
        <p:nvSpPr>
          <p:cNvPr id="5" name="Content Placeholder 4"/>
          <p:cNvSpPr>
            <a:spLocks noGrp="1"/>
          </p:cNvSpPr>
          <p:nvPr>
            <p:ph sz="half" idx="1"/>
          </p:nvPr>
        </p:nvSpPr>
        <p:spPr/>
        <p:txBody>
          <a:bodyPr/>
          <a:lstStyle/>
          <a:p>
            <a:pPr marL="0" indent="0">
              <a:buNone/>
            </a:pPr>
            <a:r>
              <a:rPr lang="en-US" dirty="0" smtClean="0"/>
              <a:t>3D Slicer</a:t>
            </a:r>
          </a:p>
          <a:p>
            <a:r>
              <a:rPr lang="en-US" dirty="0" smtClean="0"/>
              <a:t>Free open source software (free beer and free speech)</a:t>
            </a:r>
          </a:p>
          <a:p>
            <a:r>
              <a:rPr lang="en-US" dirty="0" smtClean="0"/>
              <a:t>Not certified</a:t>
            </a:r>
          </a:p>
          <a:p>
            <a:r>
              <a:rPr lang="en-US" dirty="0" smtClean="0"/>
              <a:t>Well suited for basic research and early translation</a:t>
            </a:r>
            <a:endParaRPr lang="en-US" dirty="0"/>
          </a:p>
        </p:txBody>
      </p:sp>
      <p:sp>
        <p:nvSpPr>
          <p:cNvPr id="6" name="Content Placeholder 5"/>
          <p:cNvSpPr>
            <a:spLocks noGrp="1"/>
          </p:cNvSpPr>
          <p:nvPr>
            <p:ph sz="half" idx="2"/>
          </p:nvPr>
        </p:nvSpPr>
        <p:spPr/>
        <p:txBody>
          <a:bodyPr/>
          <a:lstStyle/>
          <a:p>
            <a:pPr marL="0" indent="0">
              <a:buNone/>
            </a:pPr>
            <a:r>
              <a:rPr lang="en-US" dirty="0" err="1" smtClean="0"/>
              <a:t>MeVisLab</a:t>
            </a:r>
            <a:endParaRPr lang="en-US" dirty="0" smtClean="0"/>
          </a:p>
          <a:p>
            <a:r>
              <a:rPr lang="en-US" dirty="0" smtClean="0"/>
              <a:t>Free for research, non free for commercial use</a:t>
            </a:r>
          </a:p>
          <a:p>
            <a:r>
              <a:rPr lang="en-US" dirty="0" smtClean="0"/>
              <a:t>Certified</a:t>
            </a:r>
          </a:p>
          <a:p>
            <a:r>
              <a:rPr lang="en-US" dirty="0" smtClean="0"/>
              <a:t>Well suited for translation and commercialization</a:t>
            </a:r>
            <a:endParaRPr lang="en-US" dirty="0"/>
          </a:p>
        </p:txBody>
      </p:sp>
      <p:pic>
        <p:nvPicPr>
          <p:cNvPr id="7" name="Picture 6"/>
          <p:cNvPicPr>
            <a:picLocks noChangeAspect="1"/>
          </p:cNvPicPr>
          <p:nvPr/>
        </p:nvPicPr>
        <p:blipFill>
          <a:blip r:embed="rId2"/>
          <a:stretch>
            <a:fillRect/>
          </a:stretch>
        </p:blipFill>
        <p:spPr>
          <a:xfrm>
            <a:off x="8103010" y="1295401"/>
            <a:ext cx="431389" cy="43699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0139" y="1295399"/>
            <a:ext cx="436993" cy="4369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38148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Towards Standards in the OR</a:t>
            </a:r>
            <a:endParaRPr lang="en-US" sz="3600" dirty="0"/>
          </a:p>
        </p:txBody>
      </p:sp>
      <p:sp>
        <p:nvSpPr>
          <p:cNvPr id="3" name="Content Placeholder 2"/>
          <p:cNvSpPr>
            <a:spLocks noGrp="1"/>
          </p:cNvSpPr>
          <p:nvPr>
            <p:ph idx="1"/>
          </p:nvPr>
        </p:nvSpPr>
        <p:spPr/>
        <p:txBody>
          <a:bodyPr/>
          <a:lstStyle/>
          <a:p>
            <a:r>
              <a:rPr lang="en-US" dirty="0" err="1" smtClean="0"/>
              <a:t>OpenIGTLink</a:t>
            </a:r>
            <a:r>
              <a:rPr lang="en-US" dirty="0" smtClean="0"/>
              <a:t>, a vendor neutral API</a:t>
            </a:r>
          </a:p>
          <a:p>
            <a:pPr lvl="1"/>
            <a:r>
              <a:rPr lang="en-US" dirty="0" smtClean="0"/>
              <a:t>The API is open but drivers can be open or closed</a:t>
            </a:r>
          </a:p>
          <a:p>
            <a:pPr lvl="1"/>
            <a:r>
              <a:rPr lang="en-US" dirty="0" smtClean="0"/>
              <a:t>Allows co-existence of open and closed systems</a:t>
            </a:r>
          </a:p>
          <a:p>
            <a:pPr lvl="1"/>
            <a:r>
              <a:rPr lang="en-US" dirty="0" smtClean="0"/>
              <a:t>NIH just funded a project to integrate/map </a:t>
            </a:r>
            <a:r>
              <a:rPr lang="en-US" dirty="0" err="1" smtClean="0"/>
              <a:t>OpenIGTLink</a:t>
            </a:r>
            <a:r>
              <a:rPr lang="en-US" dirty="0" smtClean="0"/>
              <a:t> with DICOM</a:t>
            </a:r>
            <a:endParaRPr lang="en-US" dirty="0"/>
          </a:p>
        </p:txBody>
      </p:sp>
    </p:spTree>
    <p:extLst>
      <p:ext uri="{BB962C8B-B14F-4D97-AF65-F5344CB8AC3E}">
        <p14:creationId xmlns:p14="http://schemas.microsoft.com/office/powerpoint/2010/main" val="22909934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xfrm>
            <a:off x="1447800" y="304800"/>
            <a:ext cx="7010400" cy="533400"/>
          </a:xfrm>
        </p:spPr>
        <p:txBody>
          <a:bodyPr/>
          <a:lstStyle/>
          <a:p>
            <a:r>
              <a:rPr lang="en-US" sz="3400" dirty="0">
                <a:latin typeface="Arial" charset="0"/>
                <a:ea typeface="ＭＳ Ｐゴシック" charset="0"/>
                <a:cs typeface="ＭＳ Ｐゴシック" charset="0"/>
              </a:rPr>
              <a:t>Subject Specific </a:t>
            </a:r>
            <a:r>
              <a:rPr lang="en-US" sz="3400" dirty="0" smtClean="0">
                <a:latin typeface="Arial" charset="0"/>
                <a:ea typeface="ＭＳ Ｐゴシック" charset="0"/>
                <a:cs typeface="ＭＳ Ｐゴシック" charset="0"/>
              </a:rPr>
              <a:t>Analysis</a:t>
            </a:r>
            <a:endParaRPr lang="en-US" sz="3400" dirty="0">
              <a:latin typeface="Arial" charset="0"/>
              <a:ea typeface="ＭＳ Ｐゴシック" charset="0"/>
              <a:cs typeface="ＭＳ Ｐゴシック" charset="0"/>
            </a:endParaRPr>
          </a:p>
        </p:txBody>
      </p:sp>
      <p:sp>
        <p:nvSpPr>
          <p:cNvPr id="41986" name="Content Placeholder 2"/>
          <p:cNvSpPr>
            <a:spLocks noGrp="1"/>
          </p:cNvSpPr>
          <p:nvPr>
            <p:ph idx="1"/>
          </p:nvPr>
        </p:nvSpPr>
        <p:spPr>
          <a:xfrm>
            <a:off x="1295400" y="1295400"/>
            <a:ext cx="7162800" cy="3048000"/>
          </a:xfrm>
        </p:spPr>
        <p:txBody>
          <a:bodyPr/>
          <a:lstStyle/>
          <a:p>
            <a:r>
              <a:rPr lang="en-US" sz="2400" dirty="0">
                <a:latin typeface="Arial" charset="0"/>
                <a:ea typeface="ＭＳ Ｐゴシック" charset="0"/>
                <a:cs typeface="ＭＳ Ｐゴシック" charset="0"/>
              </a:rPr>
              <a:t>Quick and good enough is better than slow and perfect!</a:t>
            </a:r>
          </a:p>
          <a:p>
            <a:r>
              <a:rPr lang="en-US" sz="2400" dirty="0">
                <a:latin typeface="Arial" charset="0"/>
                <a:ea typeface="ＭＳ Ｐゴシック" charset="0"/>
                <a:cs typeface="ＭＳ Ｐゴシック" charset="0"/>
              </a:rPr>
              <a:t>Image processing problems cannot be compensated by adding subjects (you have only one)</a:t>
            </a:r>
          </a:p>
          <a:p>
            <a:r>
              <a:rPr lang="en-US" sz="2400" dirty="0">
                <a:latin typeface="Arial" charset="0"/>
                <a:ea typeface="ＭＳ Ｐゴシック" charset="0"/>
                <a:cs typeface="ＭＳ Ｐゴシック" charset="0"/>
              </a:rPr>
              <a:t>Interactive work is the </a:t>
            </a:r>
            <a:r>
              <a:rPr lang="en-US" sz="2400" dirty="0" smtClean="0">
                <a:latin typeface="Arial" charset="0"/>
                <a:ea typeface="ＭＳ Ｐゴシック" charset="0"/>
                <a:cs typeface="ＭＳ Ｐゴシック" charset="0"/>
              </a:rPr>
              <a:t>norm</a:t>
            </a:r>
            <a:endParaRPr lang="en-US" sz="2400" dirty="0">
              <a:latin typeface="Arial" charset="0"/>
              <a:ea typeface="ＭＳ Ｐゴシック" charset="0"/>
              <a:cs typeface="ＭＳ Ｐゴシック" charset="0"/>
            </a:endParaRPr>
          </a:p>
        </p:txBody>
      </p:sp>
      <p:sp>
        <p:nvSpPr>
          <p:cNvPr id="4" name="TextBox 3"/>
          <p:cNvSpPr txBox="1"/>
          <p:nvPr/>
        </p:nvSpPr>
        <p:spPr>
          <a:xfrm>
            <a:off x="1447800" y="4267200"/>
            <a:ext cx="6858000" cy="1569660"/>
          </a:xfrm>
          <a:prstGeom prst="rect">
            <a:avLst/>
          </a:prstGeom>
          <a:effectLst>
            <a:glow rad="63500">
              <a:schemeClr val="accent1">
                <a:alpha val="75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a:spAutoFit/>
          </a:bodyPr>
          <a:lstStyle/>
          <a:p>
            <a:pPr eaLnBrk="0" fontAlgn="base" hangingPunct="0">
              <a:spcBef>
                <a:spcPct val="0"/>
              </a:spcBef>
              <a:spcAft>
                <a:spcPct val="0"/>
              </a:spcAft>
              <a:defRPr/>
            </a:pPr>
            <a:r>
              <a:rPr lang="en-US" sz="1200" dirty="0">
                <a:solidFill>
                  <a:srgbClr val="000000"/>
                </a:solidFill>
                <a:latin typeface="Arial"/>
              </a:rPr>
              <a:t>"Ron's rules for tools" is an informal set of rules that developers should keep in mind when working on </a:t>
            </a:r>
            <a:r>
              <a:rPr lang="en-US" sz="1200" b="1" dirty="0">
                <a:solidFill>
                  <a:srgbClr val="000000"/>
                </a:solidFill>
                <a:latin typeface="Arial"/>
              </a:rPr>
              <a:t>interactive tools</a:t>
            </a:r>
            <a:r>
              <a:rPr lang="en-US" sz="1200" dirty="0">
                <a:solidFill>
                  <a:srgbClr val="000000"/>
                </a:solidFill>
                <a:latin typeface="Arial"/>
              </a:rPr>
              <a:t> for translational clinical research. If you follow them, you will create tools that many people will use. </a:t>
            </a:r>
          </a:p>
          <a:p>
            <a:pPr eaLnBrk="0" fontAlgn="base" hangingPunct="0">
              <a:spcBef>
                <a:spcPct val="0"/>
              </a:spcBef>
              <a:spcAft>
                <a:spcPct val="0"/>
              </a:spcAft>
              <a:buFont typeface="Arial"/>
              <a:buChar char="•"/>
              <a:defRPr/>
            </a:pPr>
            <a:r>
              <a:rPr lang="en-US" sz="1200" dirty="0">
                <a:solidFill>
                  <a:srgbClr val="000000"/>
                </a:solidFill>
                <a:latin typeface="Arial"/>
              </a:rPr>
              <a:t>You make it, I break it. </a:t>
            </a:r>
          </a:p>
          <a:p>
            <a:pPr eaLnBrk="0" fontAlgn="base" hangingPunct="0">
              <a:spcBef>
                <a:spcPct val="0"/>
              </a:spcBef>
              <a:spcAft>
                <a:spcPct val="0"/>
              </a:spcAft>
              <a:buFont typeface="Arial"/>
              <a:buChar char="•"/>
              <a:defRPr/>
            </a:pPr>
            <a:r>
              <a:rPr lang="en-US" sz="1200" dirty="0">
                <a:solidFill>
                  <a:srgbClr val="000000"/>
                </a:solidFill>
                <a:latin typeface="Arial"/>
              </a:rPr>
              <a:t>Your tool does not exist, until it works on my laptop with my data. </a:t>
            </a:r>
          </a:p>
          <a:p>
            <a:pPr eaLnBrk="0" fontAlgn="base" hangingPunct="0">
              <a:spcBef>
                <a:spcPct val="0"/>
              </a:spcBef>
              <a:spcAft>
                <a:spcPct val="0"/>
              </a:spcAft>
              <a:buFont typeface="Arial"/>
              <a:buChar char="•"/>
              <a:defRPr/>
            </a:pPr>
            <a:r>
              <a:rPr lang="en-US" sz="1200" dirty="0">
                <a:solidFill>
                  <a:srgbClr val="000000"/>
                </a:solidFill>
                <a:latin typeface="Arial"/>
              </a:rPr>
              <a:t>I am lazy. I do not like to move the mouse or to type.</a:t>
            </a:r>
          </a:p>
          <a:p>
            <a:pPr eaLnBrk="0" fontAlgn="base" hangingPunct="0">
              <a:spcBef>
                <a:spcPct val="0"/>
              </a:spcBef>
              <a:spcAft>
                <a:spcPct val="0"/>
              </a:spcAft>
              <a:buFont typeface="Arial"/>
              <a:buChar char="•"/>
              <a:defRPr/>
            </a:pPr>
            <a:r>
              <a:rPr lang="en-US" sz="1200" dirty="0">
                <a:solidFill>
                  <a:srgbClr val="000000"/>
                </a:solidFill>
                <a:latin typeface="Arial"/>
              </a:rPr>
              <a:t>No more than one simple parameter. </a:t>
            </a:r>
          </a:p>
          <a:p>
            <a:pPr eaLnBrk="0" fontAlgn="base" hangingPunct="0">
              <a:spcBef>
                <a:spcPct val="0"/>
              </a:spcBef>
              <a:spcAft>
                <a:spcPct val="0"/>
              </a:spcAft>
              <a:buFont typeface="Arial"/>
              <a:buChar char="•"/>
              <a:defRPr/>
            </a:pPr>
            <a:r>
              <a:rPr lang="en-US" sz="1200" dirty="0">
                <a:solidFill>
                  <a:srgbClr val="000000"/>
                </a:solidFill>
                <a:latin typeface="Arial"/>
              </a:rPr>
              <a:t>I have </a:t>
            </a:r>
            <a:r>
              <a:rPr lang="en-US" sz="1200" dirty="0" smtClean="0">
                <a:solidFill>
                  <a:srgbClr val="000000"/>
                </a:solidFill>
                <a:latin typeface="Arial"/>
              </a:rPr>
              <a:t>Attention deficit disorder: </a:t>
            </a:r>
            <a:r>
              <a:rPr lang="en-US" sz="1200" dirty="0">
                <a:solidFill>
                  <a:srgbClr val="000000"/>
                </a:solidFill>
                <a:latin typeface="Arial"/>
              </a:rPr>
              <a:t>Make your algorithm fast. </a:t>
            </a:r>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 name="image57.jpg" descr="overall4neuro+mri.jpg"/>
          <p:cNvPicPr preferRelativeResize="0">
            <a:picLocks noChangeAspect="1"/>
          </p:cNvPicPr>
          <p:nvPr/>
        </p:nvPicPr>
        <p:blipFill>
          <a:blip r:embed="rId2">
            <a:extLst/>
          </a:blip>
          <a:srcRect b="11678"/>
          <a:stretch>
            <a:fillRect/>
          </a:stretch>
        </p:blipFill>
        <p:spPr>
          <a:xfrm>
            <a:off x="387796" y="1206631"/>
            <a:ext cx="8368409" cy="5330895"/>
          </a:xfrm>
          <a:prstGeom prst="rect">
            <a:avLst/>
          </a:prstGeom>
          <a:ln w="12700">
            <a:miter lim="400000"/>
          </a:ln>
        </p:spPr>
      </p:pic>
      <p:sp>
        <p:nvSpPr>
          <p:cNvPr id="501" name="Shape 501"/>
          <p:cNvSpPr/>
          <p:nvPr/>
        </p:nvSpPr>
        <p:spPr>
          <a:xfrm>
            <a:off x="7233223" y="6622081"/>
            <a:ext cx="1382966" cy="15388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100">
                <a:uFillTx/>
              </a:defRPr>
            </a:lvl1pPr>
          </a:lstStyle>
          <a:p>
            <a:pPr eaLnBrk="0" fontAlgn="base" hangingPunct="0">
              <a:spcBef>
                <a:spcPct val="0"/>
              </a:spcBef>
              <a:spcAft>
                <a:spcPct val="0"/>
              </a:spcAft>
              <a:defRPr sz="1800"/>
            </a:pPr>
            <a:r>
              <a:rPr lang="en-US" sz="1000" dirty="0" smtClean="0">
                <a:solidFill>
                  <a:srgbClr val="000000"/>
                </a:solidFill>
                <a:latin typeface="Times" charset="0"/>
                <a:ea typeface="ＭＳ Ｐゴシック" charset="0"/>
                <a:cs typeface="ＭＳ Ｐゴシック" charset="0"/>
              </a:rPr>
              <a:t>C</a:t>
            </a:r>
            <a:r>
              <a:rPr sz="1000" dirty="0" smtClean="0">
                <a:solidFill>
                  <a:srgbClr val="000000"/>
                </a:solidFill>
                <a:latin typeface="Times" charset="0"/>
                <a:ea typeface="ＭＳ Ｐゴシック" charset="0"/>
                <a:cs typeface="ＭＳ Ｐゴシック" charset="0"/>
              </a:rPr>
              <a:t>ourtesy</a:t>
            </a:r>
            <a:r>
              <a:rPr lang="en-US" sz="1000" dirty="0" smtClean="0">
                <a:solidFill>
                  <a:srgbClr val="000000"/>
                </a:solidFill>
                <a:latin typeface="Times" charset="0"/>
                <a:ea typeface="ＭＳ Ｐゴシック" charset="0"/>
                <a:cs typeface="ＭＳ Ｐゴシック" charset="0"/>
              </a:rPr>
              <a:t> J.</a:t>
            </a:r>
            <a:r>
              <a:rPr sz="1000" dirty="0" smtClean="0">
                <a:solidFill>
                  <a:srgbClr val="000000"/>
                </a:solidFill>
                <a:latin typeface="Times" charset="0"/>
                <a:ea typeface="ＭＳ Ｐゴシック" charset="0"/>
                <a:cs typeface="ＭＳ Ｐゴシック" charset="0"/>
              </a:rPr>
              <a:t> </a:t>
            </a:r>
            <a:r>
              <a:rPr sz="1000" dirty="0">
                <a:solidFill>
                  <a:srgbClr val="000000"/>
                </a:solidFill>
                <a:latin typeface="Times" charset="0"/>
                <a:ea typeface="ＭＳ Ｐゴシック" charset="0"/>
                <a:cs typeface="ＭＳ Ｐゴシック" charset="0"/>
              </a:rPr>
              <a:t>Jagadeesan</a:t>
            </a:r>
          </a:p>
        </p:txBody>
      </p:sp>
      <p:sp>
        <p:nvSpPr>
          <p:cNvPr id="2" name="Title 1"/>
          <p:cNvSpPr>
            <a:spLocks noGrp="1"/>
          </p:cNvSpPr>
          <p:nvPr>
            <p:ph type="title"/>
          </p:nvPr>
        </p:nvSpPr>
        <p:spPr>
          <a:xfrm>
            <a:off x="526605" y="5399700"/>
            <a:ext cx="3621731" cy="1137825"/>
          </a:xfrm>
        </p:spPr>
        <p:txBody>
          <a:bodyPr>
            <a:normAutofit/>
          </a:bodyPr>
          <a:lstStyle/>
          <a:p>
            <a:pPr lvl="0"/>
            <a:r>
              <a:rPr lang="en-US" sz="2400" dirty="0" smtClean="0">
                <a:solidFill>
                  <a:srgbClr val="FFFFFF"/>
                </a:solidFill>
              </a:rPr>
              <a:t>AMIGO @ BWH: </a:t>
            </a:r>
            <a:br>
              <a:rPr lang="en-US" sz="2400" dirty="0" smtClean="0">
                <a:solidFill>
                  <a:srgbClr val="FFFFFF"/>
                </a:solidFill>
              </a:rPr>
            </a:br>
            <a:r>
              <a:rPr lang="en-US" sz="2400" dirty="0" smtClean="0">
                <a:solidFill>
                  <a:srgbClr val="FFFFFF"/>
                </a:solidFill>
              </a:rPr>
              <a:t>F. </a:t>
            </a:r>
            <a:r>
              <a:rPr lang="en-US" sz="2400" dirty="0" err="1" smtClean="0">
                <a:solidFill>
                  <a:srgbClr val="FFFFFF"/>
                </a:solidFill>
              </a:rPr>
              <a:t>Jolesz</a:t>
            </a:r>
            <a:r>
              <a:rPr lang="en-US" sz="2400" dirty="0" smtClean="0">
                <a:solidFill>
                  <a:srgbClr val="FFFFFF"/>
                </a:solidFill>
              </a:rPr>
              <a:t>, PI</a:t>
            </a:r>
            <a:endParaRPr lang="en-US" sz="2400" dirty="0">
              <a:solidFill>
                <a:srgbClr val="FFFFFF"/>
              </a:solidFill>
            </a:endParaRPr>
          </a:p>
        </p:txBody>
      </p:sp>
      <p:sp>
        <p:nvSpPr>
          <p:cNvPr id="8" name="object 3"/>
          <p:cNvSpPr txBox="1"/>
          <p:nvPr/>
        </p:nvSpPr>
        <p:spPr>
          <a:xfrm>
            <a:off x="3494659" y="18288"/>
            <a:ext cx="5649341" cy="315898"/>
          </a:xfrm>
          <a:prstGeom prst="rect">
            <a:avLst/>
          </a:prstGeom>
          <a:solidFill>
            <a:schemeClr val="accent1"/>
          </a:solidFill>
        </p:spPr>
        <p:txBody>
          <a:bodyPr vert="horz" wrap="square" lIns="0" tIns="0" rIns="0" bIns="0" rtlCol="0">
            <a:spAutoFit/>
          </a:bodyPr>
          <a:lstStyle/>
          <a:p>
            <a:pPr marL="12700" eaLnBrk="0" fontAlgn="base" hangingPunct="0">
              <a:lnSpc>
                <a:spcPts val="2620"/>
              </a:lnSpc>
              <a:spcBef>
                <a:spcPct val="0"/>
              </a:spcBef>
              <a:spcAft>
                <a:spcPct val="0"/>
              </a:spcAft>
            </a:pPr>
            <a:r>
              <a:rPr lang="en-US" sz="1400" spc="-5" dirty="0" smtClean="0">
                <a:solidFill>
                  <a:srgbClr val="000000"/>
                </a:solidFill>
                <a:latin typeface="Arial"/>
                <a:ea typeface="ＭＳ Ｐゴシック" charset="0"/>
                <a:cs typeface="Arial"/>
              </a:rPr>
              <a:t>NCIGT</a:t>
            </a:r>
            <a:r>
              <a:rPr lang="en-US" sz="1400" dirty="0" smtClean="0">
                <a:solidFill>
                  <a:srgbClr val="000000"/>
                </a:solidFill>
                <a:latin typeface="Arial"/>
                <a:ea typeface="ＭＳ Ｐゴシック" charset="0"/>
                <a:cs typeface="Arial"/>
              </a:rPr>
              <a:t>: </a:t>
            </a:r>
            <a:r>
              <a:rPr sz="1400" spc="-5" dirty="0" smtClean="0">
                <a:solidFill>
                  <a:srgbClr val="000000"/>
                </a:solidFill>
                <a:latin typeface="Arial"/>
                <a:ea typeface="ＭＳ Ｐゴシック" charset="0"/>
                <a:cs typeface="Arial"/>
              </a:rPr>
              <a:t>Nationa</a:t>
            </a:r>
            <a:r>
              <a:rPr sz="1400" dirty="0" smtClean="0">
                <a:solidFill>
                  <a:srgbClr val="000000"/>
                </a:solidFill>
                <a:latin typeface="Arial"/>
                <a:ea typeface="ＭＳ Ｐゴシック" charset="0"/>
                <a:cs typeface="Arial"/>
              </a:rPr>
              <a:t>l</a:t>
            </a:r>
            <a:r>
              <a:rPr sz="1400" spc="-80" dirty="0" smtClean="0">
                <a:solidFill>
                  <a:srgbClr val="000000"/>
                </a:solidFill>
                <a:latin typeface="Arial"/>
                <a:ea typeface="ＭＳ Ｐゴシック" charset="0"/>
                <a:cs typeface="Arial"/>
              </a:rPr>
              <a:t> </a:t>
            </a:r>
            <a:r>
              <a:rPr lang="en-US" sz="1400" dirty="0" smtClean="0">
                <a:solidFill>
                  <a:srgbClr val="000000"/>
                </a:solidFill>
                <a:latin typeface="Arial"/>
                <a:ea typeface="ＭＳ Ｐゴシック" charset="0"/>
                <a:cs typeface="Arial"/>
              </a:rPr>
              <a:t>Center</a:t>
            </a:r>
            <a:r>
              <a:rPr sz="1400" spc="-5" dirty="0" smtClean="0">
                <a:solidFill>
                  <a:srgbClr val="000000"/>
                </a:solidFill>
                <a:latin typeface="Arial"/>
                <a:ea typeface="ＭＳ Ｐゴシック" charset="0"/>
                <a:cs typeface="Arial"/>
              </a:rPr>
              <a:t> </a:t>
            </a:r>
            <a:r>
              <a:rPr sz="1400" spc="-10" dirty="0">
                <a:solidFill>
                  <a:srgbClr val="000000"/>
                </a:solidFill>
                <a:latin typeface="Arial"/>
                <a:ea typeface="ＭＳ Ｐゴシック" charset="0"/>
                <a:cs typeface="Arial"/>
              </a:rPr>
              <a:t>for</a:t>
            </a:r>
            <a:r>
              <a:rPr sz="1400" spc="-5" dirty="0">
                <a:solidFill>
                  <a:srgbClr val="000000"/>
                </a:solidFill>
                <a:latin typeface="Arial"/>
                <a:ea typeface="ＭＳ Ｐゴシック" charset="0"/>
                <a:cs typeface="Arial"/>
              </a:rPr>
              <a:t> </a:t>
            </a:r>
            <a:r>
              <a:rPr sz="1400" dirty="0" smtClean="0">
                <a:solidFill>
                  <a:srgbClr val="000000"/>
                </a:solidFill>
                <a:latin typeface="Arial"/>
                <a:ea typeface="ＭＳ Ｐゴシック" charset="0"/>
                <a:cs typeface="Arial"/>
              </a:rPr>
              <a:t>Image</a:t>
            </a:r>
            <a:r>
              <a:rPr sz="1400" spc="-5" dirty="0" smtClean="0">
                <a:solidFill>
                  <a:srgbClr val="000000"/>
                </a:solidFill>
                <a:latin typeface="Arial"/>
                <a:ea typeface="ＭＳ Ｐゴシック" charset="0"/>
                <a:cs typeface="Arial"/>
              </a:rPr>
              <a:t> </a:t>
            </a:r>
            <a:r>
              <a:rPr lang="en-US" sz="1400" spc="-5" dirty="0" smtClean="0">
                <a:solidFill>
                  <a:srgbClr val="000000"/>
                </a:solidFill>
                <a:latin typeface="Arial"/>
                <a:ea typeface="ＭＳ Ｐゴシック" charset="0"/>
                <a:cs typeface="Arial"/>
              </a:rPr>
              <a:t>Guided Therapy</a:t>
            </a:r>
            <a:r>
              <a:rPr sz="1400" spc="-5" dirty="0" smtClean="0">
                <a:solidFill>
                  <a:srgbClr val="000000"/>
                </a:solidFill>
                <a:latin typeface="Arial"/>
                <a:ea typeface="ＭＳ Ｐゴシック" charset="0"/>
                <a:cs typeface="Arial"/>
              </a:rPr>
              <a:t> </a:t>
            </a:r>
            <a:r>
              <a:rPr sz="1400" spc="-15" dirty="0">
                <a:solidFill>
                  <a:srgbClr val="000000"/>
                </a:solidFill>
                <a:latin typeface="Arial"/>
                <a:ea typeface="ＭＳ Ｐゴシック" charset="0"/>
                <a:cs typeface="Arial"/>
                <a:hlinkClick r:id="rId3"/>
              </a:rPr>
              <a:t>http://</a:t>
            </a:r>
            <a:r>
              <a:rPr sz="1400" spc="-15" dirty="0" smtClean="0">
                <a:solidFill>
                  <a:srgbClr val="000000"/>
                </a:solidFill>
                <a:latin typeface="Arial"/>
                <a:ea typeface="ＭＳ Ｐゴシック" charset="0"/>
                <a:cs typeface="Arial"/>
                <a:hlinkClick r:id="rId3"/>
              </a:rPr>
              <a:t>w</a:t>
            </a:r>
            <a:r>
              <a:rPr sz="1400" spc="-20" dirty="0" smtClean="0">
                <a:solidFill>
                  <a:srgbClr val="000000"/>
                </a:solidFill>
                <a:latin typeface="Arial"/>
                <a:ea typeface="ＭＳ Ｐゴシック" charset="0"/>
                <a:cs typeface="Arial"/>
                <a:hlinkClick r:id="rId3"/>
              </a:rPr>
              <a:t>w</a:t>
            </a:r>
            <a:r>
              <a:rPr sz="1400" spc="-120" dirty="0" smtClean="0">
                <a:solidFill>
                  <a:srgbClr val="000000"/>
                </a:solidFill>
                <a:latin typeface="Arial"/>
                <a:ea typeface="ＭＳ Ｐゴシック" charset="0"/>
                <a:cs typeface="Arial"/>
                <a:hlinkClick r:id="rId3"/>
              </a:rPr>
              <a:t>w</a:t>
            </a:r>
            <a:r>
              <a:rPr sz="1400" dirty="0" smtClean="0">
                <a:solidFill>
                  <a:srgbClr val="000000"/>
                </a:solidFill>
                <a:latin typeface="Arial"/>
                <a:ea typeface="ＭＳ Ｐゴシック" charset="0"/>
                <a:cs typeface="Arial"/>
                <a:hlinkClick r:id="rId3"/>
              </a:rPr>
              <a:t>.</a:t>
            </a:r>
            <a:r>
              <a:rPr lang="en-US" sz="1400" dirty="0" smtClean="0">
                <a:solidFill>
                  <a:srgbClr val="000000"/>
                </a:solidFill>
                <a:latin typeface="Arial"/>
                <a:ea typeface="ＭＳ Ｐゴシック" charset="0"/>
                <a:cs typeface="Arial"/>
                <a:hlinkClick r:id="rId3"/>
              </a:rPr>
              <a:t>ncigt</a:t>
            </a:r>
            <a:r>
              <a:rPr sz="1400" dirty="0" smtClean="0">
                <a:solidFill>
                  <a:srgbClr val="000000"/>
                </a:solidFill>
                <a:latin typeface="Arial"/>
                <a:ea typeface="ＭＳ Ｐゴシック" charset="0"/>
                <a:cs typeface="Arial"/>
                <a:hlinkClick r:id="rId3"/>
              </a:rPr>
              <a:t>.org</a:t>
            </a:r>
            <a:endParaRPr sz="1400" dirty="0">
              <a:solidFill>
                <a:srgbClr val="000000"/>
              </a:solidFill>
              <a:latin typeface="Arial"/>
              <a:ea typeface="ＭＳ Ｐゴシック" charset="0"/>
              <a:cs typeface="Arial"/>
            </a:endParaRPr>
          </a:p>
        </p:txBody>
      </p:sp>
    </p:spTree>
    <p:extLst>
      <p:ext uri="{BB962C8B-B14F-4D97-AF65-F5344CB8AC3E}">
        <p14:creationId xmlns:p14="http://schemas.microsoft.com/office/powerpoint/2010/main" val="99495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ext Box 3"/>
          <p:cNvSpPr txBox="1">
            <a:spLocks noChangeArrowheads="1"/>
          </p:cNvSpPr>
          <p:nvPr/>
        </p:nvSpPr>
        <p:spPr bwMode="auto">
          <a:xfrm>
            <a:off x="228600" y="1066800"/>
            <a:ext cx="8534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50000"/>
              </a:spcBef>
              <a:spcAft>
                <a:spcPct val="0"/>
              </a:spcAft>
            </a:pPr>
            <a:r>
              <a:rPr lang="en-US" sz="1600">
                <a:solidFill>
                  <a:srgbClr val="376092"/>
                </a:solidFill>
              </a:rPr>
              <a:t>AMIGO represents the latest step in IGT research at BWH started in the early 1990</a:t>
            </a:r>
            <a:r>
              <a:rPr lang="ja-JP" altLang="en-US" sz="1600">
                <a:solidFill>
                  <a:srgbClr val="376092"/>
                </a:solidFill>
              </a:rPr>
              <a:t>’</a:t>
            </a:r>
            <a:r>
              <a:rPr lang="en-US" altLang="ja-JP" sz="1600">
                <a:solidFill>
                  <a:srgbClr val="376092"/>
                </a:solidFill>
              </a:rPr>
              <a:t>s</a:t>
            </a:r>
            <a:endParaRPr lang="en-US" sz="1600">
              <a:solidFill>
                <a:srgbClr val="376092"/>
              </a:solidFill>
            </a:endParaRPr>
          </a:p>
        </p:txBody>
      </p:sp>
      <p:sp>
        <p:nvSpPr>
          <p:cNvPr id="126979" name="AutoShape 6"/>
          <p:cNvSpPr>
            <a:spLocks noChangeArrowheads="1"/>
          </p:cNvSpPr>
          <p:nvPr/>
        </p:nvSpPr>
        <p:spPr bwMode="auto">
          <a:xfrm>
            <a:off x="350838" y="1768475"/>
            <a:ext cx="8412162" cy="465138"/>
          </a:xfrm>
          <a:prstGeom prst="rightArrow">
            <a:avLst>
              <a:gd name="adj1" fmla="val 69491"/>
              <a:gd name="adj2" fmla="val 142254"/>
            </a:avLst>
          </a:prstGeom>
          <a:gradFill rotWithShape="1">
            <a:gsLst>
              <a:gs pos="0">
                <a:schemeClr val="accent1"/>
              </a:gs>
              <a:gs pos="100000">
                <a:srgbClr val="EAEAEA"/>
              </a:gs>
            </a:gsLst>
            <a:lin ang="0" scaled="1"/>
          </a:gradFill>
          <a:ln w="9525">
            <a:solidFill>
              <a:srgbClr val="FFFFFF"/>
            </a:solidFill>
            <a:miter lim="800000"/>
            <a:headEnd/>
            <a:tailEnd/>
          </a:ln>
        </p:spPr>
        <p:txBody>
          <a:bodyPr wrap="none" anchor="ctr"/>
          <a:lstStyle/>
          <a:p>
            <a:pPr algn="ctr" eaLnBrk="0" fontAlgn="base" hangingPunct="0">
              <a:spcBef>
                <a:spcPct val="0"/>
              </a:spcBef>
              <a:spcAft>
                <a:spcPct val="0"/>
              </a:spcAft>
            </a:pPr>
            <a:endParaRPr lang="en-US" sz="1400" b="1">
              <a:solidFill>
                <a:srgbClr val="FFFFFF"/>
              </a:solidFill>
              <a:latin typeface="Times" charset="0"/>
              <a:ea typeface="ＭＳ Ｐゴシック" charset="0"/>
              <a:cs typeface="ＭＳ Ｐゴシック" charset="0"/>
            </a:endParaRPr>
          </a:p>
        </p:txBody>
      </p:sp>
      <p:grpSp>
        <p:nvGrpSpPr>
          <p:cNvPr id="126980" name="Group 7"/>
          <p:cNvGrpSpPr>
            <a:grpSpLocks/>
          </p:cNvGrpSpPr>
          <p:nvPr/>
        </p:nvGrpSpPr>
        <p:grpSpPr bwMode="auto">
          <a:xfrm>
            <a:off x="7620000" y="2149475"/>
            <a:ext cx="152400" cy="304800"/>
            <a:chOff x="2160" y="1296"/>
            <a:chExt cx="96" cy="192"/>
          </a:xfrm>
        </p:grpSpPr>
        <p:sp>
          <p:nvSpPr>
            <p:cNvPr id="127012" name="Line 8"/>
            <p:cNvSpPr>
              <a:spLocks noChangeShapeType="1"/>
            </p:cNvSpPr>
            <p:nvPr/>
          </p:nvSpPr>
          <p:spPr bwMode="auto">
            <a:xfrm>
              <a:off x="2208" y="1296"/>
              <a:ext cx="0" cy="96"/>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27013" name="Oval 9"/>
            <p:cNvSpPr>
              <a:spLocks noChangeArrowheads="1"/>
            </p:cNvSpPr>
            <p:nvPr/>
          </p:nvSpPr>
          <p:spPr bwMode="auto">
            <a:xfrm>
              <a:off x="2160" y="1392"/>
              <a:ext cx="96" cy="96"/>
            </a:xfrm>
            <a:prstGeom prst="ellipse">
              <a:avLst/>
            </a:prstGeom>
            <a:solidFill>
              <a:schemeClr val="accent1"/>
            </a:solidFill>
            <a:ln w="9525">
              <a:solidFill>
                <a:schemeClr val="accent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grpSp>
      <p:grpSp>
        <p:nvGrpSpPr>
          <p:cNvPr id="126981" name="Group 10"/>
          <p:cNvGrpSpPr>
            <a:grpSpLocks/>
          </p:cNvGrpSpPr>
          <p:nvPr/>
        </p:nvGrpSpPr>
        <p:grpSpPr bwMode="auto">
          <a:xfrm>
            <a:off x="1447800" y="2149475"/>
            <a:ext cx="152400" cy="304800"/>
            <a:chOff x="2160" y="1296"/>
            <a:chExt cx="96" cy="192"/>
          </a:xfrm>
        </p:grpSpPr>
        <p:sp>
          <p:nvSpPr>
            <p:cNvPr id="127010" name="Line 11"/>
            <p:cNvSpPr>
              <a:spLocks noChangeShapeType="1"/>
            </p:cNvSpPr>
            <p:nvPr/>
          </p:nvSpPr>
          <p:spPr bwMode="auto">
            <a:xfrm>
              <a:off x="2208" y="1296"/>
              <a:ext cx="0" cy="96"/>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27011" name="Oval 12"/>
            <p:cNvSpPr>
              <a:spLocks noChangeArrowheads="1"/>
            </p:cNvSpPr>
            <p:nvPr/>
          </p:nvSpPr>
          <p:spPr bwMode="auto">
            <a:xfrm>
              <a:off x="2160" y="1392"/>
              <a:ext cx="96" cy="96"/>
            </a:xfrm>
            <a:prstGeom prst="ellipse">
              <a:avLst/>
            </a:prstGeom>
            <a:solidFill>
              <a:schemeClr val="bg1"/>
            </a:solidFill>
            <a:ln w="9525">
              <a:solidFill>
                <a:schemeClr val="accent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grpSp>
      <p:grpSp>
        <p:nvGrpSpPr>
          <p:cNvPr id="126982" name="Group 13"/>
          <p:cNvGrpSpPr>
            <a:grpSpLocks/>
          </p:cNvGrpSpPr>
          <p:nvPr/>
        </p:nvGrpSpPr>
        <p:grpSpPr bwMode="auto">
          <a:xfrm>
            <a:off x="3429000" y="2149475"/>
            <a:ext cx="152400" cy="304800"/>
            <a:chOff x="2160" y="1296"/>
            <a:chExt cx="96" cy="192"/>
          </a:xfrm>
        </p:grpSpPr>
        <p:sp>
          <p:nvSpPr>
            <p:cNvPr id="127008" name="Line 14"/>
            <p:cNvSpPr>
              <a:spLocks noChangeShapeType="1"/>
            </p:cNvSpPr>
            <p:nvPr/>
          </p:nvSpPr>
          <p:spPr bwMode="auto">
            <a:xfrm>
              <a:off x="2208" y="1296"/>
              <a:ext cx="0" cy="96"/>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27009" name="Oval 15"/>
            <p:cNvSpPr>
              <a:spLocks noChangeArrowheads="1"/>
            </p:cNvSpPr>
            <p:nvPr/>
          </p:nvSpPr>
          <p:spPr bwMode="auto">
            <a:xfrm>
              <a:off x="2160" y="1392"/>
              <a:ext cx="96" cy="96"/>
            </a:xfrm>
            <a:prstGeom prst="ellipse">
              <a:avLst/>
            </a:prstGeom>
            <a:solidFill>
              <a:schemeClr val="bg1"/>
            </a:solidFill>
            <a:ln w="9525">
              <a:solidFill>
                <a:schemeClr val="accent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grpSp>
      <p:grpSp>
        <p:nvGrpSpPr>
          <p:cNvPr id="126983" name="Group 39"/>
          <p:cNvGrpSpPr>
            <a:grpSpLocks/>
          </p:cNvGrpSpPr>
          <p:nvPr/>
        </p:nvGrpSpPr>
        <p:grpSpPr bwMode="auto">
          <a:xfrm>
            <a:off x="304800" y="2562225"/>
            <a:ext cx="2209800" cy="3127375"/>
            <a:chOff x="304800" y="2562225"/>
            <a:chExt cx="2209800" cy="3127375"/>
          </a:xfrm>
        </p:grpSpPr>
        <p:pic>
          <p:nvPicPr>
            <p:cNvPr id="127005" name="Picture 16" descr="m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572000"/>
              <a:ext cx="16764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006" name="Rectangle 17"/>
            <p:cNvSpPr>
              <a:spLocks noChangeArrowheads="1"/>
            </p:cNvSpPr>
            <p:nvPr/>
          </p:nvSpPr>
          <p:spPr bwMode="auto">
            <a:xfrm>
              <a:off x="304800" y="2562225"/>
              <a:ext cx="2209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14300" indent="-114300" algn="ctr" eaLnBrk="0" fontAlgn="base" hangingPunct="0">
                <a:spcBef>
                  <a:spcPct val="0"/>
                </a:spcBef>
                <a:spcAft>
                  <a:spcPct val="0"/>
                </a:spcAft>
              </a:pPr>
              <a:r>
                <a:rPr lang="en-US" sz="1200" b="1">
                  <a:solidFill>
                    <a:srgbClr val="000000"/>
                  </a:solidFill>
                  <a:latin typeface="Times" charset="0"/>
                  <a:ea typeface="ＭＳ Ｐゴシック" charset="0"/>
                  <a:cs typeface="ＭＳ Ｐゴシック" charset="0"/>
                </a:rPr>
                <a:t>1991</a:t>
              </a:r>
              <a:endParaRPr lang="en-US" sz="1200">
                <a:solidFill>
                  <a:srgbClr val="000000"/>
                </a:solidFill>
                <a:latin typeface="Times" charset="0"/>
                <a:ea typeface="ＭＳ Ｐゴシック" charset="0"/>
                <a:cs typeface="ＭＳ Ｐゴシック" charset="0"/>
              </a:endParaRPr>
            </a:p>
            <a:p>
              <a:pPr marL="114300" indent="-114300" eaLnBrk="0" fontAlgn="base" hangingPunct="0">
                <a:spcBef>
                  <a:spcPct val="0"/>
                </a:spcBef>
                <a:spcAft>
                  <a:spcPct val="0"/>
                </a:spcAft>
                <a:buFontTx/>
                <a:buChar char="•"/>
              </a:pPr>
              <a:r>
                <a:rPr lang="en-US" sz="1200">
                  <a:solidFill>
                    <a:srgbClr val="000000"/>
                  </a:solidFill>
                  <a:latin typeface="Times" charset="0"/>
                  <a:ea typeface="ＭＳ Ｐゴシック" charset="0"/>
                  <a:cs typeface="ＭＳ Ｐゴシック" charset="0"/>
                </a:rPr>
                <a:t>BWH Image-guided Therapy program founded by Ferenc Jolesz</a:t>
              </a:r>
            </a:p>
            <a:p>
              <a:pPr marL="114300" indent="-114300" eaLnBrk="0" fontAlgn="base" hangingPunct="0">
                <a:spcBef>
                  <a:spcPct val="0"/>
                </a:spcBef>
                <a:spcAft>
                  <a:spcPct val="0"/>
                </a:spcAft>
                <a:buFontTx/>
                <a:buChar char="•"/>
              </a:pPr>
              <a:endParaRPr lang="en-US" sz="1200">
                <a:solidFill>
                  <a:srgbClr val="000000"/>
                </a:solidFill>
                <a:latin typeface="Times" charset="0"/>
                <a:ea typeface="ＭＳ Ｐゴシック" charset="0"/>
                <a:cs typeface="ＭＳ Ｐゴシック" charset="0"/>
              </a:endParaRPr>
            </a:p>
            <a:p>
              <a:pPr marL="114300" indent="-114300" eaLnBrk="0" fontAlgn="base" hangingPunct="0">
                <a:spcBef>
                  <a:spcPct val="0"/>
                </a:spcBef>
                <a:spcAft>
                  <a:spcPct val="0"/>
                </a:spcAft>
                <a:buFontTx/>
                <a:buChar char="•"/>
              </a:pPr>
              <a:r>
                <a:rPr lang="en-US" sz="1200">
                  <a:solidFill>
                    <a:srgbClr val="000000"/>
                  </a:solidFill>
                  <a:latin typeface="Times" charset="0"/>
                  <a:ea typeface="ＭＳ Ｐゴシック" charset="0"/>
                  <a:cs typeface="ＭＳ Ｐゴシック" charset="0"/>
                </a:rPr>
                <a:t>Introduction of world</a:t>
              </a:r>
              <a:r>
                <a:rPr lang="ja-JP" altLang="en-US" sz="1200">
                  <a:solidFill>
                    <a:srgbClr val="000000"/>
                  </a:solidFill>
                  <a:latin typeface="Times" charset="0"/>
                  <a:ea typeface="ＭＳ Ｐゴシック" charset="0"/>
                  <a:cs typeface="ＭＳ Ｐゴシック" charset="0"/>
                </a:rPr>
                <a:t>’</a:t>
              </a:r>
              <a:r>
                <a:rPr lang="en-US" altLang="ja-JP" sz="1200">
                  <a:solidFill>
                    <a:srgbClr val="000000"/>
                  </a:solidFill>
                  <a:latin typeface="Times" charset="0"/>
                  <a:ea typeface="ＭＳ Ｐゴシック" charset="0"/>
                  <a:cs typeface="ＭＳ Ｐゴシック" charset="0"/>
                </a:rPr>
                <a:t>s first inter-operative MR magnet: MRT </a:t>
              </a:r>
              <a:r>
                <a:rPr lang="ja-JP" altLang="en-US" sz="1200">
                  <a:solidFill>
                    <a:srgbClr val="000000"/>
                  </a:solidFill>
                  <a:latin typeface="Times" charset="0"/>
                  <a:ea typeface="ＭＳ Ｐゴシック" charset="0"/>
                  <a:cs typeface="ＭＳ Ｐゴシック" charset="0"/>
                </a:rPr>
                <a:t>‘</a:t>
              </a:r>
              <a:r>
                <a:rPr lang="en-US" altLang="ja-JP" sz="1200">
                  <a:solidFill>
                    <a:srgbClr val="000000"/>
                  </a:solidFill>
                  <a:latin typeface="Times" charset="0"/>
                  <a:ea typeface="ＭＳ Ｐゴシック" charset="0"/>
                  <a:cs typeface="ＭＳ Ｐゴシック" charset="0"/>
                </a:rPr>
                <a:t>double-donut</a:t>
              </a:r>
              <a:r>
                <a:rPr lang="ja-JP" altLang="en-US" sz="1200">
                  <a:solidFill>
                    <a:srgbClr val="000000"/>
                  </a:solidFill>
                  <a:latin typeface="Times" charset="0"/>
                  <a:ea typeface="ＭＳ Ｐゴシック" charset="0"/>
                  <a:cs typeface="ＭＳ Ｐゴシック" charset="0"/>
                </a:rPr>
                <a:t>’</a:t>
              </a:r>
              <a:endParaRPr lang="en-US" sz="1200">
                <a:solidFill>
                  <a:srgbClr val="000000"/>
                </a:solidFill>
                <a:latin typeface="Times" charset="0"/>
                <a:ea typeface="ＭＳ Ｐゴシック" charset="0"/>
                <a:cs typeface="ＭＳ Ｐゴシック" charset="0"/>
              </a:endParaRPr>
            </a:p>
          </p:txBody>
        </p:sp>
        <p:sp>
          <p:nvSpPr>
            <p:cNvPr id="127007" name="Rectangle 22"/>
            <p:cNvSpPr>
              <a:spLocks noChangeArrowheads="1"/>
            </p:cNvSpPr>
            <p:nvPr/>
          </p:nvSpPr>
          <p:spPr bwMode="auto">
            <a:xfrm>
              <a:off x="457200" y="4297363"/>
              <a:ext cx="1600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14300" indent="-114300" algn="ctr" eaLnBrk="0" fontAlgn="base" hangingPunct="0">
                <a:spcBef>
                  <a:spcPct val="0"/>
                </a:spcBef>
                <a:spcAft>
                  <a:spcPct val="0"/>
                </a:spcAft>
              </a:pPr>
              <a:r>
                <a:rPr lang="en-US" sz="1200" b="1">
                  <a:solidFill>
                    <a:srgbClr val="000000"/>
                  </a:solidFill>
                  <a:latin typeface="Times" charset="0"/>
                  <a:ea typeface="ＭＳ Ｐゴシック" charset="0"/>
                  <a:cs typeface="ＭＳ Ｐゴシック" charset="0"/>
                </a:rPr>
                <a:t>MRT</a:t>
              </a:r>
              <a:endParaRPr lang="en-US" sz="1200">
                <a:solidFill>
                  <a:srgbClr val="000000"/>
                </a:solidFill>
                <a:latin typeface="Times" charset="0"/>
                <a:ea typeface="ＭＳ Ｐゴシック" charset="0"/>
                <a:cs typeface="ＭＳ Ｐゴシック" charset="0"/>
              </a:endParaRPr>
            </a:p>
          </p:txBody>
        </p:sp>
      </p:grpSp>
      <p:grpSp>
        <p:nvGrpSpPr>
          <p:cNvPr id="126984" name="Group 43"/>
          <p:cNvGrpSpPr>
            <a:grpSpLocks/>
          </p:cNvGrpSpPr>
          <p:nvPr/>
        </p:nvGrpSpPr>
        <p:grpSpPr bwMode="auto">
          <a:xfrm>
            <a:off x="152400" y="2562225"/>
            <a:ext cx="4419600" cy="3686175"/>
            <a:chOff x="152400" y="2562225"/>
            <a:chExt cx="4419600" cy="3686175"/>
          </a:xfrm>
        </p:grpSpPr>
        <p:sp>
          <p:nvSpPr>
            <p:cNvPr id="127001" name="Rectangle 18"/>
            <p:cNvSpPr>
              <a:spLocks noChangeArrowheads="1"/>
            </p:cNvSpPr>
            <p:nvPr/>
          </p:nvSpPr>
          <p:spPr bwMode="auto">
            <a:xfrm>
              <a:off x="2590800" y="2562225"/>
              <a:ext cx="17526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14300" indent="-114300" algn="ctr" eaLnBrk="0" fontAlgn="base" hangingPunct="0">
                <a:spcBef>
                  <a:spcPct val="0"/>
                </a:spcBef>
                <a:spcAft>
                  <a:spcPct val="0"/>
                </a:spcAft>
              </a:pPr>
              <a:r>
                <a:rPr lang="en-US" sz="1200" b="1">
                  <a:solidFill>
                    <a:srgbClr val="000000"/>
                  </a:solidFill>
                  <a:latin typeface="Times" charset="0"/>
                  <a:ea typeface="ＭＳ Ｐゴシック" charset="0"/>
                  <a:cs typeface="ＭＳ Ｐゴシック" charset="0"/>
                </a:rPr>
                <a:t>1994</a:t>
              </a:r>
            </a:p>
            <a:p>
              <a:pPr marL="114300" indent="-114300" eaLnBrk="0" fontAlgn="base" hangingPunct="0">
                <a:spcBef>
                  <a:spcPct val="0"/>
                </a:spcBef>
                <a:spcAft>
                  <a:spcPct val="0"/>
                </a:spcAft>
                <a:buFontTx/>
                <a:buChar char="•"/>
              </a:pPr>
              <a:r>
                <a:rPr lang="en-US" sz="1200">
                  <a:solidFill>
                    <a:srgbClr val="000000"/>
                  </a:solidFill>
                  <a:latin typeface="Times" charset="0"/>
                  <a:ea typeface="ＭＳ Ｐゴシック" charset="0"/>
                  <a:cs typeface="ＭＳ Ｐゴシック" charset="0"/>
                </a:rPr>
                <a:t>BWH develops first MR-guided Focused Ultrasound (MRgFUS) system</a:t>
              </a:r>
            </a:p>
          </p:txBody>
        </p:sp>
        <p:pic>
          <p:nvPicPr>
            <p:cNvPr id="127002" name="Picture 19" descr="f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4572000"/>
              <a:ext cx="16764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003" name="Rectangle 23"/>
            <p:cNvSpPr>
              <a:spLocks noChangeArrowheads="1"/>
            </p:cNvSpPr>
            <p:nvPr/>
          </p:nvSpPr>
          <p:spPr bwMode="auto">
            <a:xfrm>
              <a:off x="2667000" y="4297363"/>
              <a:ext cx="1600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14300" indent="-114300" algn="ctr" eaLnBrk="0" fontAlgn="base" hangingPunct="0">
                <a:spcBef>
                  <a:spcPct val="0"/>
                </a:spcBef>
                <a:spcAft>
                  <a:spcPct val="0"/>
                </a:spcAft>
              </a:pPr>
              <a:r>
                <a:rPr lang="en-US" sz="1200" b="1">
                  <a:solidFill>
                    <a:srgbClr val="000000"/>
                  </a:solidFill>
                  <a:latin typeface="Times" charset="0"/>
                  <a:ea typeface="ＭＳ Ｐゴシック" charset="0"/>
                  <a:cs typeface="ＭＳ Ｐゴシック" charset="0"/>
                </a:rPr>
                <a:t>MRgFUS</a:t>
              </a:r>
              <a:endParaRPr lang="en-US" sz="1200">
                <a:solidFill>
                  <a:srgbClr val="000000"/>
                </a:solidFill>
                <a:latin typeface="Times" charset="0"/>
                <a:ea typeface="ＭＳ Ｐゴシック" charset="0"/>
                <a:cs typeface="ＭＳ Ｐゴシック" charset="0"/>
              </a:endParaRPr>
            </a:p>
          </p:txBody>
        </p:sp>
        <p:sp>
          <p:nvSpPr>
            <p:cNvPr id="127004" name="Rectangle 26"/>
            <p:cNvSpPr>
              <a:spLocks noChangeArrowheads="1"/>
            </p:cNvSpPr>
            <p:nvPr/>
          </p:nvSpPr>
          <p:spPr bwMode="auto">
            <a:xfrm>
              <a:off x="152400" y="5791200"/>
              <a:ext cx="441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r>
                <a:rPr lang="en-US" sz="1200" i="1" dirty="0">
                  <a:solidFill>
                    <a:srgbClr val="000000"/>
                  </a:solidFill>
                  <a:latin typeface="Times" charset="0"/>
                  <a:ea typeface="ＭＳ Ｐゴシック" charset="0"/>
                  <a:cs typeface="ＭＳ Ｐゴシック" charset="0"/>
                </a:rPr>
                <a:t>Since the early/mid-1990</a:t>
              </a:r>
              <a:r>
                <a:rPr lang="ja-JP" altLang="en-US" sz="1200" i="1" dirty="0">
                  <a:solidFill>
                    <a:srgbClr val="000000"/>
                  </a:solidFill>
                  <a:latin typeface="Times" charset="0"/>
                  <a:ea typeface="ＭＳ Ｐゴシック" charset="0"/>
                  <a:cs typeface="ＭＳ Ｐゴシック" charset="0"/>
                </a:rPr>
                <a:t>’</a:t>
              </a:r>
              <a:r>
                <a:rPr lang="en-US" altLang="ja-JP" sz="1200" i="1" dirty="0">
                  <a:solidFill>
                    <a:srgbClr val="000000"/>
                  </a:solidFill>
                  <a:latin typeface="Times" charset="0"/>
                  <a:ea typeface="ＭＳ Ｐゴシック" charset="0"/>
                  <a:cs typeface="ＭＳ Ｐゴシック" charset="0"/>
                </a:rPr>
                <a:t>s, over 100 </a:t>
              </a:r>
              <a:r>
                <a:rPr lang="en-US" altLang="ja-JP" sz="1200" i="1" dirty="0" err="1">
                  <a:solidFill>
                    <a:srgbClr val="000000"/>
                  </a:solidFill>
                  <a:latin typeface="Times" charset="0"/>
                  <a:ea typeface="ＭＳ Ｐゴシック" charset="0"/>
                  <a:cs typeface="ＭＳ Ｐゴシック" charset="0"/>
                </a:rPr>
                <a:t>interoperative</a:t>
              </a:r>
              <a:r>
                <a:rPr lang="en-US" altLang="ja-JP" sz="1200" i="1" dirty="0">
                  <a:solidFill>
                    <a:srgbClr val="000000"/>
                  </a:solidFill>
                  <a:latin typeface="Times" charset="0"/>
                  <a:ea typeface="ＭＳ Ｐゴシック" charset="0"/>
                  <a:cs typeface="ＭＳ Ｐゴシック" charset="0"/>
                </a:rPr>
                <a:t> MRIs and close to 100 </a:t>
              </a:r>
              <a:r>
                <a:rPr lang="en-US" altLang="ja-JP" sz="1200" i="1" dirty="0" err="1">
                  <a:solidFill>
                    <a:srgbClr val="000000"/>
                  </a:solidFill>
                  <a:latin typeface="Times" charset="0"/>
                  <a:ea typeface="ＭＳ Ｐゴシック" charset="0"/>
                  <a:cs typeface="ＭＳ Ｐゴシック" charset="0"/>
                </a:rPr>
                <a:t>MRgFUS</a:t>
              </a:r>
              <a:r>
                <a:rPr lang="en-US" altLang="ja-JP" sz="1200" i="1" dirty="0">
                  <a:solidFill>
                    <a:srgbClr val="000000"/>
                  </a:solidFill>
                  <a:latin typeface="Times" charset="0"/>
                  <a:ea typeface="ＭＳ Ｐゴシック" charset="0"/>
                  <a:cs typeface="ＭＳ Ｐゴシック" charset="0"/>
                </a:rPr>
                <a:t> systems have been installed throughout the world </a:t>
              </a:r>
              <a:endParaRPr lang="en-US" sz="1200" i="1" dirty="0">
                <a:solidFill>
                  <a:srgbClr val="000000"/>
                </a:solidFill>
                <a:latin typeface="Times" charset="0"/>
                <a:ea typeface="ＭＳ Ｐゴシック" charset="0"/>
                <a:cs typeface="ＭＳ Ｐゴシック" charset="0"/>
              </a:endParaRPr>
            </a:p>
          </p:txBody>
        </p:sp>
      </p:grpSp>
      <p:grpSp>
        <p:nvGrpSpPr>
          <p:cNvPr id="126985" name="Group 27"/>
          <p:cNvGrpSpPr>
            <a:grpSpLocks/>
          </p:cNvGrpSpPr>
          <p:nvPr/>
        </p:nvGrpSpPr>
        <p:grpSpPr bwMode="auto">
          <a:xfrm>
            <a:off x="5486400" y="2149475"/>
            <a:ext cx="152400" cy="304800"/>
            <a:chOff x="2160" y="1296"/>
            <a:chExt cx="96" cy="192"/>
          </a:xfrm>
        </p:grpSpPr>
        <p:sp>
          <p:nvSpPr>
            <p:cNvPr id="126999" name="Line 28"/>
            <p:cNvSpPr>
              <a:spLocks noChangeShapeType="1"/>
            </p:cNvSpPr>
            <p:nvPr/>
          </p:nvSpPr>
          <p:spPr bwMode="auto">
            <a:xfrm>
              <a:off x="2208" y="1296"/>
              <a:ext cx="0" cy="96"/>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27000" name="Oval 29"/>
            <p:cNvSpPr>
              <a:spLocks noChangeArrowheads="1"/>
            </p:cNvSpPr>
            <p:nvPr/>
          </p:nvSpPr>
          <p:spPr bwMode="auto">
            <a:xfrm>
              <a:off x="2160" y="1392"/>
              <a:ext cx="96" cy="96"/>
            </a:xfrm>
            <a:prstGeom prst="ellipse">
              <a:avLst/>
            </a:prstGeom>
            <a:solidFill>
              <a:schemeClr val="bg1"/>
            </a:solidFill>
            <a:ln w="9525">
              <a:solidFill>
                <a:schemeClr val="accent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grpSp>
      <p:grpSp>
        <p:nvGrpSpPr>
          <p:cNvPr id="126986" name="Group 44"/>
          <p:cNvGrpSpPr>
            <a:grpSpLocks/>
          </p:cNvGrpSpPr>
          <p:nvPr/>
        </p:nvGrpSpPr>
        <p:grpSpPr bwMode="auto">
          <a:xfrm>
            <a:off x="4589463" y="2562225"/>
            <a:ext cx="2039937" cy="3609975"/>
            <a:chOff x="4589463" y="2562225"/>
            <a:chExt cx="2039937" cy="3609975"/>
          </a:xfrm>
        </p:grpSpPr>
        <p:sp>
          <p:nvSpPr>
            <p:cNvPr id="126995" name="Rectangle 24"/>
            <p:cNvSpPr>
              <a:spLocks noChangeArrowheads="1"/>
            </p:cNvSpPr>
            <p:nvPr/>
          </p:nvSpPr>
          <p:spPr bwMode="auto">
            <a:xfrm>
              <a:off x="4724400" y="4297363"/>
              <a:ext cx="1600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14300" indent="-114300" algn="ctr" eaLnBrk="0" fontAlgn="base" hangingPunct="0">
                <a:spcBef>
                  <a:spcPct val="0"/>
                </a:spcBef>
                <a:spcAft>
                  <a:spcPct val="0"/>
                </a:spcAft>
              </a:pPr>
              <a:r>
                <a:rPr lang="en-US" sz="1200" b="1">
                  <a:solidFill>
                    <a:srgbClr val="000000"/>
                  </a:solidFill>
                  <a:latin typeface="Times" charset="0"/>
                  <a:ea typeface="ＭＳ Ｐゴシック" charset="0"/>
                  <a:cs typeface="ＭＳ Ｐゴシック" charset="0"/>
                </a:rPr>
                <a:t>NCIGT</a:t>
              </a:r>
              <a:endParaRPr lang="en-US" sz="1200">
                <a:solidFill>
                  <a:srgbClr val="000000"/>
                </a:solidFill>
                <a:latin typeface="Times" charset="0"/>
                <a:ea typeface="ＭＳ Ｐゴシック" charset="0"/>
                <a:cs typeface="ＭＳ Ｐゴシック" charset="0"/>
              </a:endParaRPr>
            </a:p>
          </p:txBody>
        </p:sp>
        <p:sp>
          <p:nvSpPr>
            <p:cNvPr id="126996" name="Rectangle 4"/>
            <p:cNvSpPr>
              <a:spLocks noChangeArrowheads="1"/>
            </p:cNvSpPr>
            <p:nvPr/>
          </p:nvSpPr>
          <p:spPr bwMode="auto">
            <a:xfrm>
              <a:off x="4589463" y="2562225"/>
              <a:ext cx="1963737"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14300" indent="-114300" algn="ctr" eaLnBrk="0" fontAlgn="base" hangingPunct="0">
                <a:spcBef>
                  <a:spcPct val="0"/>
                </a:spcBef>
                <a:spcAft>
                  <a:spcPct val="0"/>
                </a:spcAft>
              </a:pPr>
              <a:r>
                <a:rPr lang="en-US" sz="1200" b="1">
                  <a:solidFill>
                    <a:srgbClr val="000000"/>
                  </a:solidFill>
                  <a:latin typeface="Times" charset="0"/>
                  <a:ea typeface="ＭＳ Ｐゴシック" charset="0"/>
                  <a:cs typeface="ＭＳ Ｐゴシック" charset="0"/>
                </a:rPr>
                <a:t>2005</a:t>
              </a:r>
            </a:p>
            <a:p>
              <a:pPr marL="114300" indent="-114300" eaLnBrk="0" fontAlgn="base" hangingPunct="0">
                <a:spcBef>
                  <a:spcPct val="0"/>
                </a:spcBef>
                <a:spcAft>
                  <a:spcPct val="0"/>
                </a:spcAft>
                <a:buFontTx/>
                <a:buChar char="•"/>
              </a:pPr>
              <a:r>
                <a:rPr lang="en-US" sz="1200">
                  <a:solidFill>
                    <a:srgbClr val="000000"/>
                  </a:solidFill>
                  <a:latin typeface="Times" charset="0"/>
                  <a:ea typeface="ＭＳ Ｐゴシック" charset="0"/>
                  <a:cs typeface="ＭＳ Ｐゴシック" charset="0"/>
                </a:rPr>
                <a:t>Creation of NIH-funded National Center for Image Guided Therapy</a:t>
              </a:r>
            </a:p>
            <a:p>
              <a:pPr marL="114300" indent="-114300" eaLnBrk="0" fontAlgn="base" hangingPunct="0">
                <a:spcBef>
                  <a:spcPct val="0"/>
                </a:spcBef>
                <a:spcAft>
                  <a:spcPct val="0"/>
                </a:spcAft>
                <a:buFontTx/>
                <a:buChar char="•"/>
              </a:pPr>
              <a:r>
                <a:rPr lang="en-US" sz="1200">
                  <a:solidFill>
                    <a:srgbClr val="000000"/>
                  </a:solidFill>
                  <a:latin typeface="Times" charset="0"/>
                  <a:ea typeface="ＭＳ Ｐゴシック" charset="0"/>
                  <a:cs typeface="ＭＳ Ｐゴシック" charset="0"/>
                </a:rPr>
                <a:t>IGT applications expand to other advanced imaging modalities</a:t>
              </a:r>
            </a:p>
          </p:txBody>
        </p:sp>
        <p:pic>
          <p:nvPicPr>
            <p:cNvPr id="126997" name="Picture 20" descr="NCIG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45720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98" name="Rectangle 30"/>
            <p:cNvSpPr>
              <a:spLocks noChangeArrowheads="1"/>
            </p:cNvSpPr>
            <p:nvPr/>
          </p:nvSpPr>
          <p:spPr bwMode="auto">
            <a:xfrm>
              <a:off x="4648200" y="57150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r>
                <a:rPr lang="en-US" sz="1200" i="1" dirty="0">
                  <a:solidFill>
                    <a:srgbClr val="000000"/>
                  </a:solidFill>
                  <a:latin typeface="Times" charset="0"/>
                  <a:ea typeface="ＭＳ Ｐゴシック" charset="0"/>
                  <a:cs typeface="ＭＳ Ｐゴシック" charset="0"/>
                </a:rPr>
                <a:t>Training and technology dissemination: </a:t>
              </a:r>
              <a:r>
                <a:rPr lang="en-US" sz="1200" i="1" dirty="0" err="1">
                  <a:solidFill>
                    <a:srgbClr val="000000"/>
                  </a:solidFill>
                  <a:latin typeface="Times" charset="0"/>
                  <a:ea typeface="ＭＳ Ｐゴシック" charset="0"/>
                  <a:cs typeface="ＭＳ Ｐゴシック" charset="0"/>
                </a:rPr>
                <a:t>eg</a:t>
              </a:r>
              <a:r>
                <a:rPr lang="en-US" sz="1200" i="1" dirty="0">
                  <a:solidFill>
                    <a:srgbClr val="000000"/>
                  </a:solidFill>
                  <a:latin typeface="Times" charset="0"/>
                  <a:ea typeface="ＭＳ Ｐゴシック" charset="0"/>
                  <a:cs typeface="ＭＳ Ｐゴシック" charset="0"/>
                </a:rPr>
                <a:t>, 3D slicer</a:t>
              </a:r>
            </a:p>
          </p:txBody>
        </p:sp>
      </p:grpSp>
      <p:grpSp>
        <p:nvGrpSpPr>
          <p:cNvPr id="126987" name="Group 45"/>
          <p:cNvGrpSpPr>
            <a:grpSpLocks/>
          </p:cNvGrpSpPr>
          <p:nvPr/>
        </p:nvGrpSpPr>
        <p:grpSpPr bwMode="auto">
          <a:xfrm>
            <a:off x="6629400" y="2562225"/>
            <a:ext cx="2209800" cy="3609975"/>
            <a:chOff x="6629400" y="2562225"/>
            <a:chExt cx="2209800" cy="3609975"/>
          </a:xfrm>
        </p:grpSpPr>
        <p:sp>
          <p:nvSpPr>
            <p:cNvPr id="126990" name="Rectangle 25"/>
            <p:cNvSpPr>
              <a:spLocks noChangeArrowheads="1"/>
            </p:cNvSpPr>
            <p:nvPr/>
          </p:nvSpPr>
          <p:spPr bwMode="auto">
            <a:xfrm>
              <a:off x="6781800" y="4297363"/>
              <a:ext cx="1600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14300" indent="-114300" algn="ctr" eaLnBrk="0" fontAlgn="base" hangingPunct="0">
                <a:spcBef>
                  <a:spcPct val="0"/>
                </a:spcBef>
                <a:spcAft>
                  <a:spcPct val="0"/>
                </a:spcAft>
              </a:pPr>
              <a:r>
                <a:rPr lang="en-US" sz="1200" b="1">
                  <a:solidFill>
                    <a:srgbClr val="000000"/>
                  </a:solidFill>
                  <a:latin typeface="Times" charset="0"/>
                  <a:ea typeface="ＭＳ Ｐゴシック" charset="0"/>
                  <a:cs typeface="ＭＳ Ｐゴシック" charset="0"/>
                </a:rPr>
                <a:t>AMIGO</a:t>
              </a:r>
              <a:endParaRPr lang="en-US" sz="1200">
                <a:solidFill>
                  <a:srgbClr val="000000"/>
                </a:solidFill>
                <a:latin typeface="Times" charset="0"/>
                <a:ea typeface="ＭＳ Ｐゴシック" charset="0"/>
                <a:cs typeface="ＭＳ Ｐゴシック" charset="0"/>
              </a:endParaRPr>
            </a:p>
          </p:txBody>
        </p:sp>
        <p:grpSp>
          <p:nvGrpSpPr>
            <p:cNvPr id="126991" name="Group 40"/>
            <p:cNvGrpSpPr>
              <a:grpSpLocks/>
            </p:cNvGrpSpPr>
            <p:nvPr/>
          </p:nvGrpSpPr>
          <p:grpSpPr bwMode="auto">
            <a:xfrm>
              <a:off x="6629400" y="2562225"/>
              <a:ext cx="2209800" cy="3609975"/>
              <a:chOff x="6629400" y="2562225"/>
              <a:chExt cx="2209800" cy="3609975"/>
            </a:xfrm>
          </p:grpSpPr>
          <p:sp>
            <p:nvSpPr>
              <p:cNvPr id="126992" name="Rectangle 5"/>
              <p:cNvSpPr>
                <a:spLocks noChangeArrowheads="1"/>
              </p:cNvSpPr>
              <p:nvPr/>
            </p:nvSpPr>
            <p:spPr bwMode="auto">
              <a:xfrm>
                <a:off x="6629400" y="2562225"/>
                <a:ext cx="2209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14300" indent="-114300" algn="ctr" eaLnBrk="0" fontAlgn="base" hangingPunct="0">
                  <a:spcBef>
                    <a:spcPct val="0"/>
                  </a:spcBef>
                  <a:spcAft>
                    <a:spcPct val="0"/>
                  </a:spcAft>
                </a:pPr>
                <a:r>
                  <a:rPr lang="en-US" sz="1200" b="1">
                    <a:solidFill>
                      <a:srgbClr val="000000"/>
                    </a:solidFill>
                    <a:latin typeface="Times" charset="0"/>
                    <a:ea typeface="ＭＳ Ｐゴシック" charset="0"/>
                    <a:cs typeface="ＭＳ Ｐゴシック" charset="0"/>
                  </a:rPr>
                  <a:t>2011</a:t>
                </a:r>
              </a:p>
              <a:p>
                <a:pPr marL="114300" indent="-114300" eaLnBrk="0" fontAlgn="base" hangingPunct="0">
                  <a:spcBef>
                    <a:spcPct val="0"/>
                  </a:spcBef>
                  <a:spcAft>
                    <a:spcPct val="0"/>
                  </a:spcAft>
                  <a:buFontTx/>
                  <a:buChar char="•"/>
                </a:pPr>
                <a:r>
                  <a:rPr lang="en-US" sz="1200">
                    <a:solidFill>
                      <a:srgbClr val="000000"/>
                    </a:solidFill>
                    <a:latin typeface="Times" charset="0"/>
                    <a:ea typeface="ＭＳ Ｐゴシック" charset="0"/>
                    <a:cs typeface="ＭＳ Ｐゴシック" charset="0"/>
                  </a:rPr>
                  <a:t>AMIGO: First suite to offer the full array of advanced imaging modalities in one operating theater (MRI, PET/CT, 3D US, Fluoro, Angio)</a:t>
                </a:r>
              </a:p>
            </p:txBody>
          </p:sp>
          <p:pic>
            <p:nvPicPr>
              <p:cNvPr id="126993" name="Picture 21" descr="ami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4572000"/>
                <a:ext cx="16764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94" name="Rectangle 31"/>
              <p:cNvSpPr>
                <a:spLocks noChangeArrowheads="1"/>
              </p:cNvSpPr>
              <p:nvPr/>
            </p:nvSpPr>
            <p:spPr bwMode="auto">
              <a:xfrm>
                <a:off x="6705600" y="57150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r>
                  <a:rPr lang="en-US" sz="1200" i="1" dirty="0">
                    <a:solidFill>
                      <a:srgbClr val="000000"/>
                    </a:solidFill>
                    <a:latin typeface="Times" charset="0"/>
                    <a:ea typeface="ＭＳ Ｐゴシック" charset="0"/>
                    <a:cs typeface="ＭＳ Ｐゴシック" charset="0"/>
                  </a:rPr>
                  <a:t>A clinical and translational test bed for multi-modal IGT</a:t>
                </a:r>
              </a:p>
            </p:txBody>
          </p:sp>
        </p:grpSp>
      </p:grpSp>
      <p:sp>
        <p:nvSpPr>
          <p:cNvPr id="39" name="Oval 38"/>
          <p:cNvSpPr/>
          <p:nvPr/>
        </p:nvSpPr>
        <p:spPr>
          <a:xfrm>
            <a:off x="4419600" y="2362200"/>
            <a:ext cx="2209800" cy="1828800"/>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400">
              <a:solidFill>
                <a:srgbClr val="FFFFFF"/>
              </a:solidFill>
              <a:latin typeface="Arial"/>
            </a:endParaRPr>
          </a:p>
        </p:txBody>
      </p:sp>
      <p:pic>
        <p:nvPicPr>
          <p:cNvPr id="126989" name="Picture 3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0"/>
            <a:ext cx="184308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rtl="0" eaLnBrk="1" fontAlgn="base" hangingPunct="1"/>
            <a:r>
              <a:rPr lang="en-US" sz="2800" kern="1200" dirty="0" smtClean="0">
                <a:solidFill>
                  <a:srgbClr val="376092"/>
                </a:solidFill>
                <a:effectLst/>
                <a:ea typeface="ＭＳ Ｐゴシック"/>
                <a:cs typeface="ＭＳ Ｐゴシック"/>
              </a:rPr>
              <a:t>AMIGO : 20 years in the making</a:t>
            </a:r>
            <a:endParaRPr lang="en-US" dirty="0" smtClean="0">
              <a:effectLst/>
            </a:endParaRPr>
          </a:p>
        </p:txBody>
      </p:sp>
      <p:sp>
        <p:nvSpPr>
          <p:cNvPr id="40" name="TextBox 4"/>
          <p:cNvSpPr txBox="1">
            <a:spLocks noChangeArrowheads="1"/>
          </p:cNvSpPr>
          <p:nvPr/>
        </p:nvSpPr>
        <p:spPr bwMode="auto">
          <a:xfrm>
            <a:off x="6324600" y="6477000"/>
            <a:ext cx="1501007" cy="246221"/>
          </a:xfrm>
          <a:prstGeom prst="rect">
            <a:avLst/>
          </a:prstGeom>
          <a:noFill/>
          <a:ln w="9525">
            <a:noFill/>
            <a:miter lim="800000"/>
            <a:headEnd/>
            <a:tailEnd/>
          </a:ln>
        </p:spPr>
        <p:txBody>
          <a:bodyPr wrap="none">
            <a:spAutoFit/>
          </a:bodyPr>
          <a:lstStyle/>
          <a:p>
            <a:pPr eaLnBrk="0" fontAlgn="base" hangingPunct="0">
              <a:spcBef>
                <a:spcPct val="0"/>
              </a:spcBef>
              <a:spcAft>
                <a:spcPct val="0"/>
              </a:spcAft>
              <a:defRPr/>
            </a:pPr>
            <a:r>
              <a:rPr lang="en-US" sz="1000" dirty="0">
                <a:solidFill>
                  <a:srgbClr val="000000"/>
                </a:solidFill>
                <a:latin typeface="Arial"/>
                <a:ea typeface="ＭＳ Ｐゴシック" charset="0"/>
                <a:cs typeface="ＭＳ Ｐゴシック" charset="0"/>
              </a:rPr>
              <a:t>Slide courtesy </a:t>
            </a:r>
            <a:r>
              <a:rPr lang="en-US" sz="1000" dirty="0" smtClean="0">
                <a:solidFill>
                  <a:srgbClr val="000000"/>
                </a:solidFill>
                <a:latin typeface="Arial"/>
                <a:ea typeface="ＭＳ Ｐゴシック" charset="0"/>
                <a:cs typeface="ＭＳ Ｐゴシック" charset="0"/>
              </a:rPr>
              <a:t>T. </a:t>
            </a:r>
            <a:r>
              <a:rPr lang="en-US" sz="1000" dirty="0" err="1" smtClean="0">
                <a:solidFill>
                  <a:srgbClr val="000000"/>
                </a:solidFill>
                <a:latin typeface="Arial"/>
                <a:ea typeface="ＭＳ Ｐゴシック" charset="0"/>
                <a:cs typeface="ＭＳ Ｐゴシック" charset="0"/>
              </a:rPr>
              <a:t>Kapur</a:t>
            </a:r>
            <a:endParaRPr lang="en-US" sz="1000" dirty="0">
              <a:solidFill>
                <a:srgbClr val="000000"/>
              </a:solidFill>
              <a:latin typeface="Arial"/>
              <a:ea typeface="ＭＳ Ｐゴシック" charset="0"/>
              <a:cs typeface="ＭＳ Ｐゴシック" charset="0"/>
            </a:endParaRPr>
          </a:p>
        </p:txBody>
      </p:sp>
    </p:spTree>
    <p:extLst>
      <p:ext uri="{BB962C8B-B14F-4D97-AF65-F5344CB8AC3E}">
        <p14:creationId xmlns:p14="http://schemas.microsoft.com/office/powerpoint/2010/main" val="33570534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n-lt"/>
              </a:rPr>
              <a:t>What is MIC</a:t>
            </a:r>
            <a:endParaRPr lang="en-US" sz="4000" dirty="0">
              <a:latin typeface="+mn-lt"/>
            </a:endParaRPr>
          </a:p>
        </p:txBody>
      </p:sp>
      <p:sp>
        <p:nvSpPr>
          <p:cNvPr id="3" name="Content Placeholder 2"/>
          <p:cNvSpPr>
            <a:spLocks noGrp="1"/>
          </p:cNvSpPr>
          <p:nvPr>
            <p:ph idx="1"/>
          </p:nvPr>
        </p:nvSpPr>
        <p:spPr>
          <a:xfrm>
            <a:off x="304800" y="1016000"/>
            <a:ext cx="4419600" cy="4648200"/>
          </a:xfrm>
        </p:spPr>
        <p:txBody>
          <a:bodyPr/>
          <a:lstStyle/>
          <a:p>
            <a:r>
              <a:rPr lang="en-US" sz="2400" dirty="0" smtClean="0">
                <a:latin typeface="+mn-lt"/>
              </a:rPr>
              <a:t>Goal: extraction of </a:t>
            </a:r>
            <a:r>
              <a:rPr lang="en-US" sz="2400" dirty="0">
                <a:latin typeface="+mn-lt"/>
              </a:rPr>
              <a:t>clinically relevant information </a:t>
            </a:r>
            <a:r>
              <a:rPr lang="en-US" sz="2400" dirty="0" smtClean="0">
                <a:latin typeface="+mn-lt"/>
              </a:rPr>
              <a:t>and </a:t>
            </a:r>
            <a:r>
              <a:rPr lang="en-US" sz="2400" dirty="0">
                <a:latin typeface="+mn-lt"/>
              </a:rPr>
              <a:t>knowledge from medical </a:t>
            </a:r>
            <a:r>
              <a:rPr lang="en-US" sz="2400" dirty="0" smtClean="0">
                <a:latin typeface="+mn-lt"/>
              </a:rPr>
              <a:t>images using </a:t>
            </a:r>
            <a:r>
              <a:rPr lang="en-US" sz="2400" dirty="0">
                <a:latin typeface="+mn-lt"/>
              </a:rPr>
              <a:t>computational </a:t>
            </a:r>
            <a:r>
              <a:rPr lang="en-US" sz="2400" dirty="0" smtClean="0">
                <a:latin typeface="+mn-lt"/>
              </a:rPr>
              <a:t>methods </a:t>
            </a:r>
            <a:r>
              <a:rPr lang="en-US" sz="2400" dirty="0">
                <a:latin typeface="+mn-lt"/>
              </a:rPr>
              <a:t>such </a:t>
            </a:r>
            <a:r>
              <a:rPr lang="en-US" sz="2400" dirty="0" smtClean="0">
                <a:latin typeface="+mn-lt"/>
              </a:rPr>
              <a:t>as: </a:t>
            </a:r>
          </a:p>
          <a:p>
            <a:pPr lvl="1"/>
            <a:r>
              <a:rPr lang="en-US" sz="2000" dirty="0" smtClean="0">
                <a:latin typeface="+mn-lt"/>
              </a:rPr>
              <a:t>image segmentation</a:t>
            </a:r>
          </a:p>
          <a:p>
            <a:pPr lvl="1"/>
            <a:r>
              <a:rPr lang="en-US" sz="2000" dirty="0" smtClean="0">
                <a:latin typeface="+mn-lt"/>
              </a:rPr>
              <a:t>image registration</a:t>
            </a:r>
          </a:p>
          <a:p>
            <a:pPr lvl="1"/>
            <a:r>
              <a:rPr lang="en-US" sz="2000" dirty="0" smtClean="0">
                <a:latin typeface="+mn-lt"/>
              </a:rPr>
              <a:t>image</a:t>
            </a:r>
            <a:r>
              <a:rPr lang="en-US" sz="2000" dirty="0">
                <a:latin typeface="+mn-lt"/>
              </a:rPr>
              <a:t>-based physiological </a:t>
            </a:r>
            <a:r>
              <a:rPr lang="en-US" sz="2000" dirty="0" smtClean="0">
                <a:latin typeface="+mn-lt"/>
              </a:rPr>
              <a:t>modeling</a:t>
            </a:r>
          </a:p>
          <a:p>
            <a:pPr lvl="1"/>
            <a:r>
              <a:rPr lang="en-US" sz="2000" dirty="0" smtClean="0">
                <a:latin typeface="+mn-lt"/>
              </a:rPr>
              <a:t>visualization </a:t>
            </a:r>
            <a:endParaRPr lang="en-US" sz="2000" dirty="0">
              <a:latin typeface="+mn-lt"/>
            </a:endParaRPr>
          </a:p>
          <a:p>
            <a:pPr marL="0" indent="0">
              <a:buNone/>
            </a:pPr>
            <a:endParaRPr lang="en-US" sz="2400" dirty="0">
              <a:latin typeface="+mn-lt"/>
            </a:endParaRPr>
          </a:p>
        </p:txBody>
      </p:sp>
      <p:pic>
        <p:nvPicPr>
          <p:cNvPr id="4" name="Picture 3" descr="Screen Shot 2013-09-02 at 9.34.1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066800"/>
            <a:ext cx="2048170" cy="3093069"/>
          </a:xfrm>
          <a:prstGeom prst="rect">
            <a:avLst/>
          </a:prstGeom>
          <a:ln>
            <a:solidFill>
              <a:schemeClr val="tx1"/>
            </a:solidFill>
          </a:ln>
          <a:effectLst>
            <a:outerShdw blurRad="50800" dist="38100" dir="2700000" algn="tl" rotWithShape="0">
              <a:prstClr val="black">
                <a:alpha val="40000"/>
              </a:prstClr>
            </a:outerShdw>
          </a:effectLst>
        </p:spPr>
      </p:pic>
      <p:sp>
        <p:nvSpPr>
          <p:cNvPr id="5" name="Rectangle 4"/>
          <p:cNvSpPr/>
          <p:nvPr/>
        </p:nvSpPr>
        <p:spPr>
          <a:xfrm>
            <a:off x="5181600" y="990600"/>
            <a:ext cx="1524000" cy="584776"/>
          </a:xfrm>
          <a:prstGeom prst="rect">
            <a:avLst/>
          </a:prstGeom>
        </p:spPr>
        <p:txBody>
          <a:bodyPr wrap="square">
            <a:spAutoFit/>
          </a:bodyPr>
          <a:lstStyle/>
          <a:p>
            <a:pPr eaLnBrk="0" fontAlgn="base" hangingPunct="0">
              <a:spcBef>
                <a:spcPct val="0"/>
              </a:spcBef>
              <a:spcAft>
                <a:spcPct val="0"/>
              </a:spcAft>
            </a:pPr>
            <a:r>
              <a:rPr lang="en-US" sz="800" dirty="0">
                <a:solidFill>
                  <a:srgbClr val="000000"/>
                </a:solidFill>
                <a:latin typeface="Arial"/>
                <a:ea typeface="ＭＳ Ｐゴシック" charset="0"/>
                <a:cs typeface="ＭＳ Ｐゴシック" charset="0"/>
              </a:rPr>
              <a:t>http://</a:t>
            </a:r>
            <a:r>
              <a:rPr lang="en-US" sz="800" dirty="0" err="1">
                <a:solidFill>
                  <a:srgbClr val="000000"/>
                </a:solidFill>
                <a:latin typeface="Arial"/>
                <a:ea typeface="ＭＳ Ｐゴシック" charset="0"/>
                <a:cs typeface="ＭＳ Ｐゴシック" charset="0"/>
              </a:rPr>
              <a:t>wiki.slicer.org</a:t>
            </a:r>
            <a:r>
              <a:rPr lang="en-US" sz="800" dirty="0">
                <a:solidFill>
                  <a:srgbClr val="000000"/>
                </a:solidFill>
                <a:latin typeface="Arial"/>
                <a:ea typeface="ＭＳ Ｐゴシック" charset="0"/>
                <a:cs typeface="ＭＳ Ｐゴシック" charset="0"/>
              </a:rPr>
              <a:t>/</a:t>
            </a:r>
            <a:r>
              <a:rPr lang="en-US" sz="800" dirty="0" err="1">
                <a:solidFill>
                  <a:srgbClr val="000000"/>
                </a:solidFill>
                <a:latin typeface="Arial"/>
                <a:ea typeface="ＭＳ Ｐゴシック" charset="0"/>
                <a:cs typeface="ＭＳ Ｐゴシック" charset="0"/>
              </a:rPr>
              <a:t>slicerWiki</a:t>
            </a:r>
            <a:r>
              <a:rPr lang="en-US" sz="800" dirty="0">
                <a:solidFill>
                  <a:srgbClr val="000000"/>
                </a:solidFill>
                <a:latin typeface="Arial"/>
                <a:ea typeface="ＭＳ Ｐゴシック" charset="0"/>
                <a:cs typeface="ＭＳ Ｐゴシック" charset="0"/>
              </a:rPr>
              <a:t>/</a:t>
            </a:r>
            <a:r>
              <a:rPr lang="en-US" sz="800" dirty="0" err="1">
                <a:solidFill>
                  <a:srgbClr val="000000"/>
                </a:solidFill>
                <a:latin typeface="Arial"/>
                <a:ea typeface="ＭＳ Ｐゴシック" charset="0"/>
                <a:cs typeface="ＭＳ Ｐゴシック" charset="0"/>
              </a:rPr>
              <a:t>index.php</a:t>
            </a:r>
            <a:r>
              <a:rPr lang="en-US" sz="800" dirty="0">
                <a:solidFill>
                  <a:srgbClr val="000000"/>
                </a:solidFill>
                <a:latin typeface="Arial"/>
                <a:ea typeface="ＭＳ Ｐゴシック" charset="0"/>
                <a:cs typeface="ＭＳ Ｐゴシック" charset="0"/>
              </a:rPr>
              <a:t>/Documentation/Nightly/Modules/</a:t>
            </a:r>
            <a:r>
              <a:rPr lang="en-US" sz="800" dirty="0" err="1">
                <a:solidFill>
                  <a:srgbClr val="000000"/>
                </a:solidFill>
                <a:latin typeface="Arial"/>
                <a:ea typeface="ＭＳ Ｐゴシック" charset="0"/>
                <a:cs typeface="ＭＳ Ｐゴシック" charset="0"/>
              </a:rPr>
              <a:t>RobustStatisticsSegmenter</a:t>
            </a:r>
            <a:endParaRPr lang="en-US" sz="800" dirty="0">
              <a:solidFill>
                <a:srgbClr val="000000"/>
              </a:solidFill>
              <a:latin typeface="Arial"/>
              <a:ea typeface="ＭＳ Ｐゴシック" charset="0"/>
              <a:cs typeface="ＭＳ Ｐゴシック" charset="0"/>
            </a:endParaRPr>
          </a:p>
        </p:txBody>
      </p:sp>
      <p:sp>
        <p:nvSpPr>
          <p:cNvPr id="6" name="Rectangle 5"/>
          <p:cNvSpPr/>
          <p:nvPr/>
        </p:nvSpPr>
        <p:spPr>
          <a:xfrm>
            <a:off x="5867400" y="5943600"/>
            <a:ext cx="3200400" cy="338554"/>
          </a:xfrm>
          <a:prstGeom prst="rect">
            <a:avLst/>
          </a:prstGeom>
        </p:spPr>
        <p:txBody>
          <a:bodyPr wrap="square">
            <a:spAutoFit/>
          </a:bodyPr>
          <a:lstStyle/>
          <a:p>
            <a:pPr eaLnBrk="0" fontAlgn="base" hangingPunct="0">
              <a:spcBef>
                <a:spcPct val="0"/>
              </a:spcBef>
              <a:spcAft>
                <a:spcPct val="0"/>
              </a:spcAft>
            </a:pPr>
            <a:r>
              <a:rPr lang="en-US" sz="800" dirty="0">
                <a:solidFill>
                  <a:srgbClr val="000000"/>
                </a:solidFill>
                <a:latin typeface="Arial"/>
                <a:ea typeface="ＭＳ Ｐゴシック" charset="0"/>
                <a:cs typeface="ＭＳ Ｐゴシック" charset="0"/>
              </a:rPr>
              <a:t>http://</a:t>
            </a:r>
            <a:r>
              <a:rPr lang="en-US" sz="800" dirty="0" err="1">
                <a:solidFill>
                  <a:srgbClr val="000000"/>
                </a:solidFill>
                <a:latin typeface="Arial"/>
                <a:ea typeface="ＭＳ Ｐゴシック" charset="0"/>
                <a:cs typeface="ＭＳ Ｐゴシック" charset="0"/>
              </a:rPr>
              <a:t>wiki.slicer.org</a:t>
            </a:r>
            <a:r>
              <a:rPr lang="en-US" sz="800" dirty="0">
                <a:solidFill>
                  <a:srgbClr val="000000"/>
                </a:solidFill>
                <a:latin typeface="Arial"/>
                <a:ea typeface="ＭＳ Ｐゴシック" charset="0"/>
                <a:cs typeface="ＭＳ Ｐゴシック" charset="0"/>
              </a:rPr>
              <a:t>/</a:t>
            </a:r>
            <a:r>
              <a:rPr lang="en-US" sz="800" dirty="0" err="1">
                <a:solidFill>
                  <a:srgbClr val="000000"/>
                </a:solidFill>
                <a:latin typeface="Arial"/>
                <a:ea typeface="ＭＳ Ｐゴシック" charset="0"/>
                <a:cs typeface="ＭＳ Ｐゴシック" charset="0"/>
              </a:rPr>
              <a:t>slicerWiki</a:t>
            </a:r>
            <a:r>
              <a:rPr lang="en-US" sz="800" dirty="0">
                <a:solidFill>
                  <a:srgbClr val="000000"/>
                </a:solidFill>
                <a:latin typeface="Arial"/>
                <a:ea typeface="ＭＳ Ｐゴシック" charset="0"/>
                <a:cs typeface="ＭＳ Ｐゴシック" charset="0"/>
              </a:rPr>
              <a:t>/</a:t>
            </a:r>
            <a:r>
              <a:rPr lang="en-US" sz="800" dirty="0" err="1">
                <a:solidFill>
                  <a:srgbClr val="000000"/>
                </a:solidFill>
                <a:latin typeface="Arial"/>
                <a:ea typeface="ＭＳ Ｐゴシック" charset="0"/>
                <a:cs typeface="ＭＳ Ｐゴシック" charset="0"/>
              </a:rPr>
              <a:t>index.php</a:t>
            </a:r>
            <a:r>
              <a:rPr lang="en-US" sz="800" dirty="0">
                <a:solidFill>
                  <a:srgbClr val="000000"/>
                </a:solidFill>
                <a:latin typeface="Arial"/>
                <a:ea typeface="ＭＳ Ｐゴシック" charset="0"/>
                <a:cs typeface="ＭＳ Ｐゴシック" charset="0"/>
              </a:rPr>
              <a:t>/</a:t>
            </a:r>
            <a:r>
              <a:rPr lang="en-US" sz="800" dirty="0" err="1" smtClean="0">
                <a:solidFill>
                  <a:srgbClr val="000000"/>
                </a:solidFill>
                <a:latin typeface="Arial"/>
                <a:ea typeface="ＭＳ Ｐゴシック" charset="0"/>
                <a:cs typeface="ＭＳ Ｐゴシック" charset="0"/>
              </a:rPr>
              <a:t>Documentation:Nigh</a:t>
            </a:r>
            <a:r>
              <a:rPr lang="en-US" sz="800" dirty="0" smtClean="0">
                <a:solidFill>
                  <a:srgbClr val="000000"/>
                </a:solidFill>
                <a:latin typeface="Arial"/>
                <a:ea typeface="ＭＳ Ｐゴシック" charset="0"/>
                <a:cs typeface="ＭＳ Ｐゴシック" charset="0"/>
              </a:rPr>
              <a:t/>
            </a:r>
            <a:br>
              <a:rPr lang="en-US" sz="800" dirty="0" smtClean="0">
                <a:solidFill>
                  <a:srgbClr val="000000"/>
                </a:solidFill>
                <a:latin typeface="Arial"/>
                <a:ea typeface="ＭＳ Ｐゴシック" charset="0"/>
                <a:cs typeface="ＭＳ Ｐゴシック" charset="0"/>
              </a:rPr>
            </a:br>
            <a:r>
              <a:rPr lang="en-US" sz="800" dirty="0" smtClean="0">
                <a:solidFill>
                  <a:srgbClr val="000000"/>
                </a:solidFill>
                <a:latin typeface="Arial"/>
                <a:ea typeface="ＭＳ Ｐゴシック" charset="0"/>
                <a:cs typeface="ＭＳ Ｐゴシック" charset="0"/>
              </a:rPr>
              <a:t>tly:Registration:RegistrationLibrary:RegLib_C14</a:t>
            </a:r>
            <a:endParaRPr lang="en-US" sz="800" dirty="0">
              <a:solidFill>
                <a:srgbClr val="000000"/>
              </a:solidFill>
              <a:latin typeface="Arial"/>
              <a:ea typeface="ＭＳ Ｐゴシック" charset="0"/>
              <a:cs typeface="ＭＳ Ｐゴシック" charset="0"/>
            </a:endParaRPr>
          </a:p>
        </p:txBody>
      </p:sp>
      <p:grpSp>
        <p:nvGrpSpPr>
          <p:cNvPr id="20" name="Group 19"/>
          <p:cNvGrpSpPr/>
          <p:nvPr/>
        </p:nvGrpSpPr>
        <p:grpSpPr>
          <a:xfrm>
            <a:off x="5867400" y="4191000"/>
            <a:ext cx="3048000" cy="1748790"/>
            <a:chOff x="5867400" y="4191000"/>
            <a:chExt cx="3048000" cy="1748790"/>
          </a:xfrm>
          <a:effectLst>
            <a:outerShdw blurRad="50800" dist="38100" dir="2700000" algn="tl" rotWithShape="0">
              <a:prstClr val="black">
                <a:alpha val="40000"/>
              </a:prstClr>
            </a:outerShdw>
          </a:effectLst>
        </p:grpSpPr>
        <p:pic>
          <p:nvPicPr>
            <p:cNvPr id="8" name="Picture 7" descr="RegLib_C14_registered.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5105400"/>
              <a:ext cx="3048000" cy="834390"/>
            </a:xfrm>
            <a:prstGeom prst="rect">
              <a:avLst/>
            </a:prstGeom>
            <a:ln>
              <a:solidFill>
                <a:schemeClr val="tx1"/>
              </a:solidFill>
            </a:ln>
          </p:spPr>
        </p:pic>
        <p:pic>
          <p:nvPicPr>
            <p:cNvPr id="9" name="Picture 8" descr="RegLib_C14_unregister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4191000"/>
              <a:ext cx="3048000" cy="929640"/>
            </a:xfrm>
            <a:prstGeom prst="rect">
              <a:avLst/>
            </a:prstGeom>
            <a:ln>
              <a:solidFill>
                <a:schemeClr val="tx1"/>
              </a:solidFill>
            </a:ln>
          </p:spPr>
        </p:pic>
      </p:grpSp>
      <p:sp>
        <p:nvSpPr>
          <p:cNvPr id="10" name="TextBox 9"/>
          <p:cNvSpPr txBox="1"/>
          <p:nvPr/>
        </p:nvSpPr>
        <p:spPr>
          <a:xfrm>
            <a:off x="5257800" y="4572000"/>
            <a:ext cx="621008" cy="276999"/>
          </a:xfrm>
          <a:prstGeom prst="rect">
            <a:avLst/>
          </a:prstGeom>
          <a:noFill/>
        </p:spPr>
        <p:txBody>
          <a:bodyPr wrap="none" rtlCol="0">
            <a:spAutoFit/>
          </a:bodyPr>
          <a:lstStyle/>
          <a:p>
            <a:pPr eaLnBrk="0" fontAlgn="base" hangingPunct="0">
              <a:spcBef>
                <a:spcPct val="0"/>
              </a:spcBef>
              <a:spcAft>
                <a:spcPct val="0"/>
              </a:spcAft>
            </a:pPr>
            <a:r>
              <a:rPr lang="en-US" sz="1200" dirty="0" smtClean="0">
                <a:solidFill>
                  <a:srgbClr val="000000"/>
                </a:solidFill>
                <a:latin typeface="Arial"/>
                <a:ea typeface="ＭＳ Ｐゴシック" charset="0"/>
                <a:cs typeface="ＭＳ Ｐゴシック" charset="0"/>
              </a:rPr>
              <a:t>before</a:t>
            </a:r>
            <a:endParaRPr lang="en-US" sz="1200" dirty="0">
              <a:solidFill>
                <a:srgbClr val="000000"/>
              </a:solidFill>
              <a:latin typeface="Arial"/>
              <a:ea typeface="ＭＳ Ｐゴシック" charset="0"/>
              <a:cs typeface="ＭＳ Ｐゴシック" charset="0"/>
            </a:endParaRPr>
          </a:p>
        </p:txBody>
      </p:sp>
      <p:sp>
        <p:nvSpPr>
          <p:cNvPr id="11" name="TextBox 10"/>
          <p:cNvSpPr txBox="1"/>
          <p:nvPr/>
        </p:nvSpPr>
        <p:spPr>
          <a:xfrm>
            <a:off x="5257800" y="5486400"/>
            <a:ext cx="492593" cy="276999"/>
          </a:xfrm>
          <a:prstGeom prst="rect">
            <a:avLst/>
          </a:prstGeom>
          <a:noFill/>
        </p:spPr>
        <p:txBody>
          <a:bodyPr wrap="none" rtlCol="0">
            <a:spAutoFit/>
          </a:bodyPr>
          <a:lstStyle/>
          <a:p>
            <a:pPr eaLnBrk="0" fontAlgn="base" hangingPunct="0">
              <a:spcBef>
                <a:spcPct val="0"/>
              </a:spcBef>
              <a:spcAft>
                <a:spcPct val="0"/>
              </a:spcAft>
            </a:pPr>
            <a:r>
              <a:rPr lang="en-US" sz="1200" dirty="0" smtClean="0">
                <a:solidFill>
                  <a:srgbClr val="000000"/>
                </a:solidFill>
                <a:latin typeface="Arial"/>
                <a:ea typeface="ＭＳ Ｐゴシック" charset="0"/>
                <a:cs typeface="ＭＳ Ｐゴシック" charset="0"/>
              </a:rPr>
              <a:t>after</a:t>
            </a:r>
            <a:endParaRPr lang="en-US" sz="1200" dirty="0">
              <a:solidFill>
                <a:srgbClr val="000000"/>
              </a:solidFill>
              <a:latin typeface="Arial"/>
              <a:ea typeface="ＭＳ Ｐゴシック" charset="0"/>
              <a:cs typeface="ＭＳ Ｐゴシック" charset="0"/>
            </a:endParaRPr>
          </a:p>
        </p:txBody>
      </p:sp>
      <p:sp>
        <p:nvSpPr>
          <p:cNvPr id="12" name="TextBox 11"/>
          <p:cNvSpPr txBox="1"/>
          <p:nvPr/>
        </p:nvSpPr>
        <p:spPr>
          <a:xfrm>
            <a:off x="5867400" y="3352800"/>
            <a:ext cx="980181" cy="276999"/>
          </a:xfrm>
          <a:prstGeom prst="rect">
            <a:avLst/>
          </a:prstGeom>
          <a:noFill/>
        </p:spPr>
        <p:txBody>
          <a:bodyPr wrap="none" rtlCol="0">
            <a:spAutoFit/>
          </a:bodyPr>
          <a:lstStyle/>
          <a:p>
            <a:pPr eaLnBrk="0" fontAlgn="base" hangingPunct="0">
              <a:spcBef>
                <a:spcPct val="0"/>
              </a:spcBef>
              <a:spcAft>
                <a:spcPct val="0"/>
              </a:spcAft>
            </a:pPr>
            <a:r>
              <a:rPr lang="en-US" sz="1200" dirty="0" smtClean="0">
                <a:solidFill>
                  <a:srgbClr val="000000"/>
                </a:solidFill>
                <a:latin typeface="Arial"/>
                <a:ea typeface="ＭＳ Ｐゴシック" charset="0"/>
                <a:cs typeface="ＭＳ Ｐゴシック" charset="0"/>
              </a:rPr>
              <a:t>initialization</a:t>
            </a:r>
            <a:endParaRPr lang="en-US" sz="1200" dirty="0">
              <a:solidFill>
                <a:srgbClr val="000000"/>
              </a:solidFill>
              <a:latin typeface="Arial"/>
              <a:ea typeface="ＭＳ Ｐゴシック" charset="0"/>
              <a:cs typeface="ＭＳ Ｐゴシック" charset="0"/>
            </a:endParaRPr>
          </a:p>
        </p:txBody>
      </p:sp>
      <p:sp>
        <p:nvSpPr>
          <p:cNvPr id="13" name="TextBox 12"/>
          <p:cNvSpPr txBox="1"/>
          <p:nvPr/>
        </p:nvSpPr>
        <p:spPr>
          <a:xfrm>
            <a:off x="5867400" y="2057400"/>
            <a:ext cx="560971" cy="276999"/>
          </a:xfrm>
          <a:prstGeom prst="rect">
            <a:avLst/>
          </a:prstGeom>
          <a:noFill/>
        </p:spPr>
        <p:txBody>
          <a:bodyPr wrap="none" rtlCol="0">
            <a:spAutoFit/>
          </a:bodyPr>
          <a:lstStyle/>
          <a:p>
            <a:pPr eaLnBrk="0" fontAlgn="base" hangingPunct="0">
              <a:spcBef>
                <a:spcPct val="0"/>
              </a:spcBef>
              <a:spcAft>
                <a:spcPct val="0"/>
              </a:spcAft>
            </a:pPr>
            <a:r>
              <a:rPr lang="en-US" sz="1200" dirty="0" smtClean="0">
                <a:solidFill>
                  <a:srgbClr val="000000"/>
                </a:solidFill>
                <a:latin typeface="Arial"/>
                <a:ea typeface="ＭＳ Ｐゴシック" charset="0"/>
                <a:cs typeface="ＭＳ Ｐゴシック" charset="0"/>
              </a:rPr>
              <a:t>result</a:t>
            </a:r>
            <a:endParaRPr lang="en-US" sz="1200" dirty="0">
              <a:solidFill>
                <a:srgbClr val="000000"/>
              </a:solidFill>
              <a:latin typeface="Arial"/>
              <a:ea typeface="ＭＳ Ｐゴシック" charset="0"/>
              <a:cs typeface="ＭＳ Ｐゴシック" charset="0"/>
            </a:endParaRPr>
          </a:p>
        </p:txBody>
      </p:sp>
      <p:pic>
        <p:nvPicPr>
          <p:cNvPr id="14" name="Picture 13" descr="Tumor-Volume-Rendering-PostGad-2011.png"/>
          <p:cNvPicPr>
            <a:picLocks noChangeAspect="1"/>
          </p:cNvPicPr>
          <p:nvPr/>
        </p:nvPicPr>
        <p:blipFill rotWithShape="1">
          <a:blip r:embed="rId5">
            <a:extLst>
              <a:ext uri="{28A0092B-C50C-407E-A947-70E740481C1C}">
                <a14:useLocalDpi xmlns:a14="http://schemas.microsoft.com/office/drawing/2010/main" val="0"/>
              </a:ext>
            </a:extLst>
          </a:blip>
          <a:srcRect l="29430" t="13803" b="16731"/>
          <a:stretch/>
        </p:blipFill>
        <p:spPr>
          <a:xfrm>
            <a:off x="2743200" y="4140200"/>
            <a:ext cx="2203534" cy="1592659"/>
          </a:xfrm>
          <a:prstGeom prst="rect">
            <a:avLst/>
          </a:prstGeom>
          <a:ln>
            <a:solidFill>
              <a:schemeClr val="tx1"/>
            </a:solidFill>
          </a:ln>
          <a:effectLst>
            <a:outerShdw blurRad="50800" dist="38100" dir="2700000" algn="tl" rotWithShape="0">
              <a:prstClr val="black">
                <a:alpha val="40000"/>
              </a:prstClr>
            </a:outerShdw>
          </a:effectLst>
        </p:spPr>
      </p:pic>
      <p:sp>
        <p:nvSpPr>
          <p:cNvPr id="15" name="TextBox 14"/>
          <p:cNvSpPr txBox="1"/>
          <p:nvPr/>
        </p:nvSpPr>
        <p:spPr>
          <a:xfrm>
            <a:off x="2743200" y="5740400"/>
            <a:ext cx="1189861" cy="246221"/>
          </a:xfrm>
          <a:prstGeom prst="rect">
            <a:avLst/>
          </a:prstGeom>
          <a:noFill/>
        </p:spPr>
        <p:txBody>
          <a:bodyPr wrap="none" rtlCol="0">
            <a:spAutoFit/>
          </a:bodyPr>
          <a:lstStyle/>
          <a:p>
            <a:pPr eaLnBrk="0" fontAlgn="base" hangingPunct="0">
              <a:spcBef>
                <a:spcPct val="0"/>
              </a:spcBef>
              <a:spcAft>
                <a:spcPct val="0"/>
              </a:spcAft>
            </a:pPr>
            <a:r>
              <a:rPr lang="en-US" sz="1000" dirty="0" smtClean="0">
                <a:solidFill>
                  <a:srgbClr val="000000"/>
                </a:solidFill>
                <a:latin typeface="Arial"/>
                <a:ea typeface="ＭＳ Ｐゴシック" charset="0"/>
                <a:cs typeface="ＭＳ Ｐゴシック" charset="0"/>
              </a:rPr>
              <a:t>Volume rendering</a:t>
            </a:r>
            <a:endParaRPr lang="en-US" sz="1000" dirty="0">
              <a:solidFill>
                <a:srgbClr val="000000"/>
              </a:solidFill>
              <a:latin typeface="Arial"/>
              <a:ea typeface="ＭＳ Ｐゴシック" charset="0"/>
              <a:cs typeface="ＭＳ Ｐゴシック" charset="0"/>
            </a:endParaRPr>
          </a:p>
        </p:txBody>
      </p:sp>
      <p:cxnSp>
        <p:nvCxnSpPr>
          <p:cNvPr id="17" name="Straight Arrow Connector 16"/>
          <p:cNvCxnSpPr/>
          <p:nvPr/>
        </p:nvCxnSpPr>
        <p:spPr bwMode="auto">
          <a:xfrm flipV="1">
            <a:off x="3505200" y="2743200"/>
            <a:ext cx="3048000" cy="371642"/>
          </a:xfrm>
          <a:prstGeom prst="straightConnector1">
            <a:avLst/>
          </a:prstGeom>
          <a:solidFill>
            <a:srgbClr val="00B8FF"/>
          </a:solidFill>
          <a:ln w="9525" cap="flat" cmpd="sng" algn="ctr">
            <a:solidFill>
              <a:schemeClr val="tx1"/>
            </a:solidFill>
            <a:prstDash val="solid"/>
            <a:round/>
            <a:headEnd type="none" w="med" len="med"/>
            <a:tailEnd type="arrow"/>
          </a:ln>
          <a:effectLst/>
        </p:spPr>
      </p:cxnSp>
      <p:cxnSp>
        <p:nvCxnSpPr>
          <p:cNvPr id="19" name="Straight Arrow Connector 18"/>
          <p:cNvCxnSpPr/>
          <p:nvPr/>
        </p:nvCxnSpPr>
        <p:spPr bwMode="auto">
          <a:xfrm>
            <a:off x="3505200" y="3542632"/>
            <a:ext cx="2057400" cy="648368"/>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7" name="Rectangle 6"/>
          <p:cNvSpPr/>
          <p:nvPr/>
        </p:nvSpPr>
        <p:spPr>
          <a:xfrm>
            <a:off x="685800" y="5939790"/>
            <a:ext cx="4572000" cy="276999"/>
          </a:xfrm>
          <a:prstGeom prst="rect">
            <a:avLst/>
          </a:prstGeom>
        </p:spPr>
        <p:txBody>
          <a:bodyPr>
            <a:spAutoFit/>
          </a:bodyPr>
          <a:lstStyle/>
          <a:p>
            <a:r>
              <a:rPr lang="en-US" sz="1200" dirty="0"/>
              <a:t>https://</a:t>
            </a:r>
            <a:r>
              <a:rPr lang="en-US" sz="1200" dirty="0" err="1"/>
              <a:t>en.wikipedia.org</a:t>
            </a:r>
            <a:r>
              <a:rPr lang="en-US" sz="1200" dirty="0"/>
              <a:t>/wiki/</a:t>
            </a:r>
            <a:r>
              <a:rPr lang="en-US" sz="1200" dirty="0" err="1"/>
              <a:t>Medical_image_computing</a:t>
            </a:r>
            <a:endParaRPr lang="en-US" sz="1200" dirty="0"/>
          </a:p>
        </p:txBody>
      </p:sp>
      <p:sp>
        <p:nvSpPr>
          <p:cNvPr id="16" name="TextBox 15"/>
          <p:cNvSpPr txBox="1"/>
          <p:nvPr/>
        </p:nvSpPr>
        <p:spPr>
          <a:xfrm>
            <a:off x="517525" y="5016460"/>
            <a:ext cx="1860550" cy="923330"/>
          </a:xfrm>
          <a:prstGeom prst="rect">
            <a:avLst/>
          </a:prstGeom>
          <a:noFill/>
        </p:spPr>
        <p:txBody>
          <a:bodyPr wrap="square" rtlCol="0">
            <a:spAutoFit/>
          </a:bodyPr>
          <a:lstStyle/>
          <a:p>
            <a:r>
              <a:rPr lang="en-US" b="1" dirty="0" smtClean="0"/>
              <a:t>MIC=Medical Image Computing</a:t>
            </a:r>
            <a:endParaRPr lang="en-US" b="1" dirty="0"/>
          </a:p>
        </p:txBody>
      </p:sp>
    </p:spTree>
    <p:extLst>
      <p:ext uri="{BB962C8B-B14F-4D97-AF65-F5344CB8AC3E}">
        <p14:creationId xmlns:p14="http://schemas.microsoft.com/office/powerpoint/2010/main" val="947482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half" idx="1"/>
          </p:nvPr>
        </p:nvGraphicFramePr>
        <p:xfrm>
          <a:off x="-1" y="807720"/>
          <a:ext cx="4391248" cy="1868552"/>
        </p:xfrm>
        <a:graphic>
          <a:graphicData uri="http://schemas.openxmlformats.org/drawingml/2006/table">
            <a:tbl>
              <a:tblPr firstRow="1" bandRow="1">
                <a:tableStyleId>{5C22544A-7EE6-4342-B048-85BDC9FD1C3A}</a:tableStyleId>
              </a:tblPr>
              <a:tblGrid>
                <a:gridCol w="3588727"/>
                <a:gridCol w="802521"/>
              </a:tblGrid>
              <a:tr h="283592">
                <a:tc>
                  <a:txBody>
                    <a:bodyPr/>
                    <a:lstStyle/>
                    <a:p>
                      <a:pPr algn="ctr"/>
                      <a:r>
                        <a:rPr lang="en-US" sz="1800" b="1" kern="1200" dirty="0" smtClean="0">
                          <a:solidFill>
                            <a:schemeClr val="lt1"/>
                          </a:solidFill>
                          <a:latin typeface="+mn-lt"/>
                          <a:ea typeface="+mn-ea"/>
                          <a:cs typeface="+mn-cs"/>
                        </a:rPr>
                        <a:t>Neurosurgery</a:t>
                      </a:r>
                    </a:p>
                  </a:txBody>
                  <a:tcPr>
                    <a:solidFill>
                      <a:schemeClr val="accent5"/>
                    </a:solidFill>
                  </a:tcPr>
                </a:tc>
                <a:tc>
                  <a:txBody>
                    <a:bodyPr/>
                    <a:lstStyle/>
                    <a:p>
                      <a:r>
                        <a:rPr lang="en-US" sz="1500" dirty="0" smtClean="0"/>
                        <a:t>150</a:t>
                      </a:r>
                      <a:endParaRPr lang="en-US" sz="1500" dirty="0"/>
                    </a:p>
                  </a:txBody>
                  <a:tcPr>
                    <a:solidFill>
                      <a:schemeClr val="accent5"/>
                    </a:solidFill>
                  </a:tcPr>
                </a:tc>
              </a:tr>
              <a:tr h="193844">
                <a:tc>
                  <a:txBody>
                    <a:bodyPr/>
                    <a:lstStyle/>
                    <a:p>
                      <a:pPr lvl="0"/>
                      <a:r>
                        <a:rPr lang="en-US" sz="1000" b="0" i="0" u="none" dirty="0" smtClean="0"/>
                        <a:t>MR and Ultrasound Guided Brain Tumor Resections</a:t>
                      </a:r>
                      <a:endParaRPr lang="en-US" sz="1000" kern="1200" dirty="0" smtClean="0">
                        <a:solidFill>
                          <a:schemeClr val="dk1"/>
                        </a:solidFill>
                        <a:latin typeface="+mn-lt"/>
                        <a:ea typeface="+mn-ea"/>
                        <a:cs typeface="+mn-cs"/>
                      </a:endParaRPr>
                    </a:p>
                  </a:txBody>
                  <a:tcPr>
                    <a:solidFill>
                      <a:schemeClr val="accent5">
                        <a:lumMod val="20000"/>
                        <a:lumOff val="80000"/>
                      </a:schemeClr>
                    </a:solidFill>
                  </a:tcPr>
                </a:tc>
                <a:tc>
                  <a:txBody>
                    <a:bodyPr/>
                    <a:lstStyle/>
                    <a:p>
                      <a:r>
                        <a:rPr lang="en-US" sz="1000" kern="1200" dirty="0" smtClean="0">
                          <a:solidFill>
                            <a:schemeClr val="dk1"/>
                          </a:solidFill>
                          <a:latin typeface="+mn-lt"/>
                          <a:ea typeface="+mn-ea"/>
                          <a:cs typeface="+mn-cs"/>
                        </a:rPr>
                        <a:t>98 </a:t>
                      </a:r>
                      <a:endParaRPr lang="en-US" sz="1000" dirty="0"/>
                    </a:p>
                  </a:txBody>
                  <a:tcPr>
                    <a:solidFill>
                      <a:schemeClr val="accent5">
                        <a:lumMod val="20000"/>
                        <a:lumOff val="80000"/>
                      </a:schemeClr>
                    </a:solidFill>
                  </a:tcPr>
                </a:tc>
              </a:tr>
              <a:tr h="1938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dk1"/>
                          </a:solidFill>
                          <a:latin typeface="+mn-lt"/>
                          <a:ea typeface="+mn-ea"/>
                          <a:cs typeface="+mn-cs"/>
                        </a:rPr>
                        <a:t>MR Guided Transsphenoidal Resections for Pituitary Tumors</a:t>
                      </a:r>
                      <a:endParaRPr lang="en-US" sz="1000" dirty="0"/>
                    </a:p>
                  </a:txBody>
                  <a:tcPr>
                    <a:solidFill>
                      <a:schemeClr val="accent5">
                        <a:lumMod val="20000"/>
                        <a:lumOff val="80000"/>
                      </a:schemeClr>
                    </a:solidFill>
                  </a:tcPr>
                </a:tc>
                <a:tc>
                  <a:txBody>
                    <a:bodyPr/>
                    <a:lstStyle/>
                    <a:p>
                      <a:r>
                        <a:rPr lang="en-US" sz="1000" kern="1200" dirty="0" smtClean="0">
                          <a:solidFill>
                            <a:schemeClr val="dk1"/>
                          </a:solidFill>
                          <a:latin typeface="+mn-lt"/>
                          <a:ea typeface="+mn-ea"/>
                          <a:cs typeface="+mn-cs"/>
                        </a:rPr>
                        <a:t>22 </a:t>
                      </a:r>
                      <a:endParaRPr lang="en-US" sz="1000" dirty="0"/>
                    </a:p>
                  </a:txBody>
                  <a:tcPr>
                    <a:solidFill>
                      <a:schemeClr val="accent5">
                        <a:lumMod val="20000"/>
                        <a:lumOff val="80000"/>
                      </a:schemeClr>
                    </a:solidFill>
                  </a:tcPr>
                </a:tc>
              </a:tr>
              <a:tr h="1938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dk1"/>
                          </a:solidFill>
                          <a:latin typeface="+mn-lt"/>
                          <a:ea typeface="+mn-ea"/>
                          <a:cs typeface="+mn-cs"/>
                        </a:rPr>
                        <a:t>MR Guided Deep Brain Stimulation Electrodes Placements</a:t>
                      </a:r>
                      <a:endParaRPr lang="en-US" sz="1000" dirty="0"/>
                    </a:p>
                  </a:txBody>
                  <a:tcPr>
                    <a:solidFill>
                      <a:schemeClr val="accent5">
                        <a:lumMod val="20000"/>
                        <a:lumOff val="80000"/>
                      </a:schemeClr>
                    </a:solidFill>
                  </a:tcPr>
                </a:tc>
                <a:tc>
                  <a:txBody>
                    <a:bodyPr/>
                    <a:lstStyle/>
                    <a:p>
                      <a:r>
                        <a:rPr lang="en-US" sz="1000" kern="1200" dirty="0" smtClean="0">
                          <a:solidFill>
                            <a:schemeClr val="dk1"/>
                          </a:solidFill>
                          <a:latin typeface="+mn-lt"/>
                          <a:ea typeface="+mn-ea"/>
                          <a:cs typeface="+mn-cs"/>
                        </a:rPr>
                        <a:t>16 </a:t>
                      </a:r>
                      <a:endParaRPr lang="en-US" sz="1000" dirty="0"/>
                    </a:p>
                  </a:txBody>
                  <a:tcPr>
                    <a:solidFill>
                      <a:schemeClr val="accent5">
                        <a:lumMod val="20000"/>
                        <a:lumOff val="80000"/>
                      </a:schemeClr>
                    </a:solidFill>
                  </a:tcPr>
                </a:tc>
              </a:tr>
              <a:tr h="193844">
                <a:tc>
                  <a:txBody>
                    <a:bodyPr/>
                    <a:lstStyle/>
                    <a:p>
                      <a:pPr lvl="0"/>
                      <a:r>
                        <a:rPr lang="en-US" sz="1000" kern="1200" dirty="0" smtClean="0">
                          <a:solidFill>
                            <a:schemeClr val="dk1"/>
                          </a:solidFill>
                          <a:latin typeface="+mn-lt"/>
                          <a:ea typeface="+mn-ea"/>
                          <a:cs typeface="+mn-cs"/>
                        </a:rPr>
                        <a:t>MR Guided Laser Brain Tumor Ablations</a:t>
                      </a:r>
                      <a:endParaRPr lang="en-US" sz="1000" dirty="0"/>
                    </a:p>
                  </a:txBody>
                  <a:tcPr>
                    <a:solidFill>
                      <a:schemeClr val="accent5">
                        <a:lumMod val="20000"/>
                        <a:lumOff val="80000"/>
                      </a:schemeClr>
                    </a:solidFill>
                  </a:tcPr>
                </a:tc>
                <a:tc>
                  <a:txBody>
                    <a:bodyPr/>
                    <a:lstStyle/>
                    <a:p>
                      <a:r>
                        <a:rPr lang="en-US" sz="1000" dirty="0" smtClean="0"/>
                        <a:t>9</a:t>
                      </a:r>
                      <a:endParaRPr lang="en-US" sz="1000" dirty="0"/>
                    </a:p>
                  </a:txBody>
                  <a:tcPr>
                    <a:solidFill>
                      <a:schemeClr val="accent5">
                        <a:lumMod val="20000"/>
                        <a:lumOff val="80000"/>
                      </a:schemeClr>
                    </a:solidFill>
                  </a:tcPr>
                </a:tc>
              </a:tr>
              <a:tr h="1938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dk1"/>
                          </a:solidFill>
                          <a:latin typeface="+mn-lt"/>
                          <a:ea typeface="+mn-ea"/>
                          <a:cs typeface="+mn-cs"/>
                        </a:rPr>
                        <a:t>MR Guided Skull Base Surgery</a:t>
                      </a:r>
                      <a:endParaRPr lang="en-US" sz="1000" dirty="0"/>
                    </a:p>
                  </a:txBody>
                  <a:tcPr>
                    <a:solidFill>
                      <a:schemeClr val="accent5">
                        <a:lumMod val="20000"/>
                        <a:lumOff val="80000"/>
                      </a:schemeClr>
                    </a:solidFill>
                  </a:tcPr>
                </a:tc>
                <a:tc>
                  <a:txBody>
                    <a:bodyPr/>
                    <a:lstStyle/>
                    <a:p>
                      <a:r>
                        <a:rPr lang="en-US" sz="1000" dirty="0" smtClean="0"/>
                        <a:t>4</a:t>
                      </a:r>
                      <a:endParaRPr lang="en-US" sz="1000" dirty="0"/>
                    </a:p>
                  </a:txBody>
                  <a:tcPr>
                    <a:solidFill>
                      <a:schemeClr val="accent5">
                        <a:lumMod val="20000"/>
                        <a:lumOff val="80000"/>
                      </a:schemeClr>
                    </a:solidFill>
                  </a:tcPr>
                </a:tc>
              </a:tr>
              <a:tr h="2835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dk1"/>
                          </a:solidFill>
                          <a:latin typeface="+mn-lt"/>
                          <a:ea typeface="+mn-ea"/>
                          <a:cs typeface="+mn-cs"/>
                        </a:rPr>
                        <a:t>MR Guided Epilepsy Electrode Placement</a:t>
                      </a:r>
                      <a:endParaRPr lang="en-US" sz="1000" dirty="0"/>
                    </a:p>
                  </a:txBody>
                  <a:tcPr>
                    <a:solidFill>
                      <a:schemeClr val="accent5">
                        <a:lumMod val="20000"/>
                        <a:lumOff val="80000"/>
                      </a:schemeClr>
                    </a:solidFill>
                  </a:tcPr>
                </a:tc>
                <a:tc>
                  <a:txBody>
                    <a:bodyPr/>
                    <a:lstStyle/>
                    <a:p>
                      <a:r>
                        <a:rPr lang="en-US" sz="1000" dirty="0" smtClean="0"/>
                        <a:t>1</a:t>
                      </a:r>
                      <a:endParaRPr lang="en-US" sz="1000" dirty="0"/>
                    </a:p>
                  </a:txBody>
                  <a:tcPr>
                    <a:solidFill>
                      <a:schemeClr val="accent5">
                        <a:lumMod val="20000"/>
                        <a:lumOff val="80000"/>
                      </a:schemeClr>
                    </a:solidFill>
                  </a:tcPr>
                </a:tc>
              </a:tr>
            </a:tbl>
          </a:graphicData>
        </a:graphic>
      </p:graphicFrame>
      <p:graphicFrame>
        <p:nvGraphicFramePr>
          <p:cNvPr id="6" name="Table 5"/>
          <p:cNvGraphicFramePr>
            <a:graphicFrameLocks noGrp="1"/>
          </p:cNvGraphicFramePr>
          <p:nvPr/>
        </p:nvGraphicFramePr>
        <p:xfrm>
          <a:off x="0" y="2676272"/>
          <a:ext cx="4412512" cy="2146530"/>
        </p:xfrm>
        <a:graphic>
          <a:graphicData uri="http://schemas.openxmlformats.org/drawingml/2006/table">
            <a:tbl>
              <a:tblPr firstRow="1" bandRow="1">
                <a:tableStyleId>{5C22544A-7EE6-4342-B048-85BDC9FD1C3A}</a:tableStyleId>
              </a:tblPr>
              <a:tblGrid>
                <a:gridCol w="3601543"/>
                <a:gridCol w="810969"/>
              </a:tblGrid>
              <a:tr h="3284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lt1"/>
                          </a:solidFill>
                          <a:latin typeface="+mn-lt"/>
                          <a:ea typeface="+mn-ea"/>
                          <a:cs typeface="+mn-cs"/>
                        </a:rPr>
                        <a:t>Thoracic Surgery, Biopsy, Ablation</a:t>
                      </a:r>
                      <a:endParaRPr lang="en-US" sz="1800" dirty="0"/>
                    </a:p>
                  </a:txBody>
                  <a:tcPr>
                    <a:solidFill>
                      <a:schemeClr val="accent5"/>
                    </a:solidFill>
                  </a:tcPr>
                </a:tc>
                <a:tc>
                  <a:txBody>
                    <a:bodyPr/>
                    <a:lstStyle/>
                    <a:p>
                      <a:r>
                        <a:rPr lang="en-US" sz="1500" dirty="0" smtClean="0"/>
                        <a:t>72</a:t>
                      </a:r>
                      <a:endParaRPr lang="en-US" sz="1500" dirty="0"/>
                    </a:p>
                  </a:txBody>
                  <a:tcPr>
                    <a:solidFill>
                      <a:schemeClr val="accent5"/>
                    </a:solidFill>
                  </a:tcPr>
                </a:tc>
              </a:tr>
              <a:tr h="199297">
                <a:tc>
                  <a:txBody>
                    <a:bodyPr/>
                    <a:lstStyle/>
                    <a:p>
                      <a:pPr lvl="0"/>
                      <a:r>
                        <a:rPr lang="en-US" sz="1000" kern="1200" dirty="0" smtClean="0">
                          <a:solidFill>
                            <a:schemeClr val="dk1"/>
                          </a:solidFill>
                          <a:latin typeface="+mn-lt"/>
                          <a:ea typeface="+mn-ea"/>
                          <a:cs typeface="+mn-cs"/>
                        </a:rPr>
                        <a:t>Video Assisted Thoracoscopic surgeries (iVats) </a:t>
                      </a:r>
                      <a:endParaRPr lang="en-US" sz="1000" dirty="0"/>
                    </a:p>
                  </a:txBody>
                  <a:tcPr>
                    <a:solidFill>
                      <a:schemeClr val="accent5">
                        <a:lumMod val="40000"/>
                        <a:lumOff val="60000"/>
                      </a:schemeClr>
                    </a:solidFill>
                  </a:tcPr>
                </a:tc>
                <a:tc>
                  <a:txBody>
                    <a:bodyPr/>
                    <a:lstStyle/>
                    <a:p>
                      <a:r>
                        <a:rPr lang="en-US" sz="1000" dirty="0" smtClean="0"/>
                        <a:t>28</a:t>
                      </a:r>
                      <a:endParaRPr lang="en-US" sz="1000" dirty="0"/>
                    </a:p>
                  </a:txBody>
                  <a:tcPr>
                    <a:solidFill>
                      <a:schemeClr val="accent5">
                        <a:lumMod val="40000"/>
                        <a:lumOff val="60000"/>
                      </a:schemeClr>
                    </a:solidFill>
                  </a:tcPr>
                </a:tc>
              </a:tr>
              <a:tr h="1985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dk1"/>
                          </a:solidFill>
                          <a:latin typeface="+mn-lt"/>
                          <a:ea typeface="+mn-ea"/>
                          <a:cs typeface="+mn-cs"/>
                        </a:rPr>
                        <a:t>Breast Lumpectomies</a:t>
                      </a:r>
                      <a:endParaRPr lang="en-US" sz="1000" dirty="0"/>
                    </a:p>
                  </a:txBody>
                  <a:tcPr>
                    <a:solidFill>
                      <a:schemeClr val="accent5">
                        <a:lumMod val="40000"/>
                        <a:lumOff val="60000"/>
                      </a:schemeClr>
                    </a:solidFill>
                  </a:tcPr>
                </a:tc>
                <a:tc>
                  <a:txBody>
                    <a:bodyPr/>
                    <a:lstStyle/>
                    <a:p>
                      <a:r>
                        <a:rPr lang="en-US" sz="1000" dirty="0" smtClean="0"/>
                        <a:t>16</a:t>
                      </a:r>
                      <a:endParaRPr lang="en-US" sz="1000" dirty="0"/>
                    </a:p>
                  </a:txBody>
                  <a:tcPr>
                    <a:solidFill>
                      <a:schemeClr val="accent5">
                        <a:lumMod val="40000"/>
                        <a:lumOff val="60000"/>
                      </a:schemeClr>
                    </a:solidFill>
                  </a:tcPr>
                </a:tc>
              </a:tr>
              <a:tr h="1985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dk1"/>
                          </a:solidFill>
                          <a:latin typeface="+mn-lt"/>
                          <a:ea typeface="+mn-ea"/>
                          <a:cs typeface="+mn-cs"/>
                        </a:rPr>
                        <a:t>PET/CT Guided Lung Biopsies</a:t>
                      </a:r>
                      <a:endParaRPr lang="en-US" sz="1000" dirty="0"/>
                    </a:p>
                  </a:txBody>
                  <a:tcPr>
                    <a:solidFill>
                      <a:schemeClr val="accent5">
                        <a:lumMod val="40000"/>
                        <a:lumOff val="60000"/>
                      </a:schemeClr>
                    </a:solidFill>
                  </a:tcPr>
                </a:tc>
                <a:tc>
                  <a:txBody>
                    <a:bodyPr/>
                    <a:lstStyle/>
                    <a:p>
                      <a:r>
                        <a:rPr lang="en-US" sz="1000" dirty="0" smtClean="0"/>
                        <a:t>10</a:t>
                      </a:r>
                      <a:endParaRPr lang="en-US" sz="1000" dirty="0"/>
                    </a:p>
                  </a:txBody>
                  <a:tcPr>
                    <a:solidFill>
                      <a:schemeClr val="accent5">
                        <a:lumMod val="40000"/>
                        <a:lumOff val="60000"/>
                      </a:schemeClr>
                    </a:solidFill>
                  </a:tcPr>
                </a:tc>
              </a:tr>
              <a:tr h="1985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dk1"/>
                          </a:solidFill>
                          <a:latin typeface="+mn-lt"/>
                          <a:ea typeface="+mn-ea"/>
                          <a:cs typeface="+mn-cs"/>
                        </a:rPr>
                        <a:t>Cardiac EP Ablations</a:t>
                      </a:r>
                      <a:endParaRPr lang="en-US" sz="1000" dirty="0"/>
                    </a:p>
                  </a:txBody>
                  <a:tcPr>
                    <a:solidFill>
                      <a:schemeClr val="accent5">
                        <a:lumMod val="40000"/>
                        <a:lumOff val="60000"/>
                      </a:schemeClr>
                    </a:solidFill>
                  </a:tcPr>
                </a:tc>
                <a:tc>
                  <a:txBody>
                    <a:bodyPr/>
                    <a:lstStyle/>
                    <a:p>
                      <a:r>
                        <a:rPr lang="en-US" sz="1000" dirty="0" smtClean="0"/>
                        <a:t>7</a:t>
                      </a:r>
                      <a:endParaRPr lang="en-US" sz="1000" dirty="0"/>
                    </a:p>
                  </a:txBody>
                  <a:tcPr>
                    <a:solidFill>
                      <a:schemeClr val="accent5">
                        <a:lumMod val="40000"/>
                        <a:lumOff val="60000"/>
                      </a:schemeClr>
                    </a:solidFill>
                  </a:tcPr>
                </a:tc>
              </a:tr>
              <a:tr h="1985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dk1"/>
                          </a:solidFill>
                          <a:latin typeface="+mn-lt"/>
                          <a:ea typeface="+mn-ea"/>
                          <a:cs typeface="+mn-cs"/>
                        </a:rPr>
                        <a:t>PET/CT Guided Microwave Ablations of Lung Tumors</a:t>
                      </a:r>
                      <a:endParaRPr lang="en-US" sz="1000" dirty="0"/>
                    </a:p>
                  </a:txBody>
                  <a:tcPr>
                    <a:solidFill>
                      <a:schemeClr val="accent5">
                        <a:lumMod val="40000"/>
                        <a:lumOff val="60000"/>
                      </a:schemeClr>
                    </a:solidFill>
                  </a:tcPr>
                </a:tc>
                <a:tc>
                  <a:txBody>
                    <a:bodyPr/>
                    <a:lstStyle/>
                    <a:p>
                      <a:r>
                        <a:rPr lang="en-US" sz="1000" dirty="0" smtClean="0"/>
                        <a:t>7</a:t>
                      </a:r>
                      <a:endParaRPr lang="en-US" sz="1000" dirty="0"/>
                    </a:p>
                  </a:txBody>
                  <a:tcPr>
                    <a:solidFill>
                      <a:schemeClr val="accent5">
                        <a:lumMod val="40000"/>
                        <a:lumOff val="60000"/>
                      </a:schemeClr>
                    </a:solidFill>
                  </a:tcPr>
                </a:tc>
              </a:tr>
              <a:tr h="1985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dk1"/>
                          </a:solidFill>
                          <a:latin typeface="+mn-lt"/>
                          <a:ea typeface="+mn-ea"/>
                          <a:cs typeface="+mn-cs"/>
                        </a:rPr>
                        <a:t>PET/CT Guided Cryoablations of Lung or Rib Tumors</a:t>
                      </a:r>
                      <a:endParaRPr lang="en-US" sz="1000" dirty="0"/>
                    </a:p>
                  </a:txBody>
                  <a:tcPr>
                    <a:solidFill>
                      <a:schemeClr val="accent5">
                        <a:lumMod val="40000"/>
                        <a:lumOff val="60000"/>
                      </a:schemeClr>
                    </a:solidFill>
                  </a:tcPr>
                </a:tc>
                <a:tc>
                  <a:txBody>
                    <a:bodyPr/>
                    <a:lstStyle/>
                    <a:p>
                      <a:r>
                        <a:rPr lang="en-US" sz="1000" dirty="0" smtClean="0"/>
                        <a:t>3</a:t>
                      </a:r>
                      <a:endParaRPr lang="en-US" sz="1000" dirty="0"/>
                    </a:p>
                  </a:txBody>
                  <a:tcPr>
                    <a:solidFill>
                      <a:schemeClr val="accent5">
                        <a:lumMod val="40000"/>
                        <a:lumOff val="60000"/>
                      </a:schemeClr>
                    </a:solidFill>
                  </a:tcPr>
                </a:tc>
              </a:tr>
              <a:tr h="3177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dk1"/>
                          </a:solidFill>
                          <a:latin typeface="+mn-lt"/>
                          <a:ea typeface="+mn-ea"/>
                          <a:cs typeface="+mn-cs"/>
                        </a:rPr>
                        <a:t>MR Guided Cryoablation of Metastatic </a:t>
                      </a:r>
                      <a:r>
                        <a:rPr lang="en-US" sz="1000" kern="1200" dirty="0" err="1" smtClean="0">
                          <a:solidFill>
                            <a:schemeClr val="dk1"/>
                          </a:solidFill>
                          <a:latin typeface="+mn-lt"/>
                          <a:ea typeface="+mn-ea"/>
                          <a:cs typeface="+mn-cs"/>
                        </a:rPr>
                        <a:t>Paraspinal</a:t>
                      </a:r>
                      <a:r>
                        <a:rPr lang="en-US" sz="1000" kern="1200" dirty="0" smtClean="0">
                          <a:solidFill>
                            <a:schemeClr val="dk1"/>
                          </a:solidFill>
                          <a:latin typeface="+mn-lt"/>
                          <a:ea typeface="+mn-ea"/>
                          <a:cs typeface="+mn-cs"/>
                        </a:rPr>
                        <a:t> Tumors</a:t>
                      </a:r>
                    </a:p>
                  </a:txBody>
                  <a:tcPr>
                    <a:solidFill>
                      <a:schemeClr val="accent5">
                        <a:lumMod val="40000"/>
                        <a:lumOff val="60000"/>
                      </a:schemeClr>
                    </a:solidFill>
                  </a:tcPr>
                </a:tc>
                <a:tc>
                  <a:txBody>
                    <a:bodyPr/>
                    <a:lstStyle/>
                    <a:p>
                      <a:r>
                        <a:rPr lang="en-US" sz="1000" dirty="0" smtClean="0"/>
                        <a:t>1</a:t>
                      </a:r>
                      <a:endParaRPr lang="en-US" sz="1000" dirty="0"/>
                    </a:p>
                  </a:txBody>
                  <a:tcPr>
                    <a:solidFill>
                      <a:schemeClr val="accent5">
                        <a:lumMod val="40000"/>
                        <a:lumOff val="60000"/>
                      </a:schemeClr>
                    </a:solidFill>
                  </a:tcPr>
                </a:tc>
              </a:tr>
            </a:tbl>
          </a:graphicData>
        </a:graphic>
      </p:graphicFrame>
      <p:graphicFrame>
        <p:nvGraphicFramePr>
          <p:cNvPr id="7" name="Table 6"/>
          <p:cNvGraphicFramePr>
            <a:graphicFrameLocks noGrp="1"/>
          </p:cNvGraphicFramePr>
          <p:nvPr/>
        </p:nvGraphicFramePr>
        <p:xfrm>
          <a:off x="-1" y="4785531"/>
          <a:ext cx="4380615" cy="1584960"/>
        </p:xfrm>
        <a:graphic>
          <a:graphicData uri="http://schemas.openxmlformats.org/drawingml/2006/table">
            <a:tbl>
              <a:tblPr firstRow="1" bandRow="1">
                <a:tableStyleId>{5C22544A-7EE6-4342-B048-85BDC9FD1C3A}</a:tableStyleId>
              </a:tblPr>
              <a:tblGrid>
                <a:gridCol w="3627178"/>
                <a:gridCol w="753437"/>
              </a:tblGrid>
              <a:tr h="236475">
                <a:tc>
                  <a:txBody>
                    <a:bodyPr/>
                    <a:lstStyle/>
                    <a:p>
                      <a:pPr algn="ctr"/>
                      <a:r>
                        <a:rPr lang="en-US" sz="1800" dirty="0" smtClean="0"/>
                        <a:t>Head and Neck Surgery</a:t>
                      </a:r>
                      <a:endParaRPr lang="en-US" sz="1800" dirty="0"/>
                    </a:p>
                  </a:txBody>
                  <a:tcPr>
                    <a:solidFill>
                      <a:schemeClr val="accent5"/>
                    </a:solidFill>
                  </a:tcPr>
                </a:tc>
                <a:tc>
                  <a:txBody>
                    <a:bodyPr/>
                    <a:lstStyle/>
                    <a:p>
                      <a:r>
                        <a:rPr lang="en-US" sz="1500" dirty="0" smtClean="0"/>
                        <a:t>15</a:t>
                      </a:r>
                      <a:endParaRPr lang="en-US" sz="1500" dirty="0"/>
                    </a:p>
                  </a:txBody>
                  <a:tcPr>
                    <a:solidFill>
                      <a:schemeClr val="accent5"/>
                    </a:solidFill>
                  </a:tcPr>
                </a:tc>
              </a:tr>
              <a:tr h="209816">
                <a:tc>
                  <a:txBody>
                    <a:bodyPr/>
                    <a:lstStyle/>
                    <a:p>
                      <a:pPr lvl="0"/>
                      <a:r>
                        <a:rPr lang="en-US" sz="1000" kern="1200" dirty="0" smtClean="0">
                          <a:solidFill>
                            <a:schemeClr val="dk1"/>
                          </a:solidFill>
                          <a:latin typeface="+mn-lt"/>
                          <a:ea typeface="+mn-ea"/>
                          <a:cs typeface="+mn-cs"/>
                        </a:rPr>
                        <a:t>Parathyroidectomies/</a:t>
                      </a:r>
                      <a:r>
                        <a:rPr lang="en-US" sz="1000" kern="1200" dirty="0" err="1" smtClean="0">
                          <a:solidFill>
                            <a:schemeClr val="dk1"/>
                          </a:solidFill>
                          <a:latin typeface="+mn-lt"/>
                          <a:ea typeface="+mn-ea"/>
                          <a:cs typeface="+mn-cs"/>
                        </a:rPr>
                        <a:t>Hemithyroidecotmies</a:t>
                      </a:r>
                      <a:endParaRPr lang="en-US" sz="1000" dirty="0"/>
                    </a:p>
                  </a:txBody>
                  <a:tcPr>
                    <a:solidFill>
                      <a:schemeClr val="accent5">
                        <a:lumMod val="60000"/>
                        <a:lumOff val="40000"/>
                      </a:schemeClr>
                    </a:solidFill>
                  </a:tcPr>
                </a:tc>
                <a:tc>
                  <a:txBody>
                    <a:bodyPr/>
                    <a:lstStyle/>
                    <a:p>
                      <a:r>
                        <a:rPr lang="en-US" sz="1000" dirty="0" smtClean="0"/>
                        <a:t>5</a:t>
                      </a:r>
                      <a:endParaRPr lang="en-US" sz="1000" dirty="0"/>
                    </a:p>
                  </a:txBody>
                  <a:tcPr>
                    <a:solidFill>
                      <a:schemeClr val="accent5">
                        <a:lumMod val="60000"/>
                        <a:lumOff val="40000"/>
                      </a:schemeClr>
                    </a:solidFill>
                  </a:tcPr>
                </a:tc>
              </a:tr>
              <a:tr h="198474">
                <a:tc>
                  <a:txBody>
                    <a:bodyPr/>
                    <a:lstStyle/>
                    <a:p>
                      <a:pPr lvl="0"/>
                      <a:r>
                        <a:rPr lang="en-US" sz="1000" kern="1200" dirty="0" smtClean="0">
                          <a:solidFill>
                            <a:schemeClr val="dk1"/>
                          </a:solidFill>
                          <a:latin typeface="+mn-lt"/>
                          <a:ea typeface="+mn-ea"/>
                          <a:cs typeface="+mn-cs"/>
                        </a:rPr>
                        <a:t>MR Guided Cryotherapy of Head &amp; Neck Tumor</a:t>
                      </a:r>
                      <a:endParaRPr lang="en-US" sz="1000" dirty="0"/>
                    </a:p>
                  </a:txBody>
                  <a:tcPr>
                    <a:solidFill>
                      <a:schemeClr val="accent5">
                        <a:lumMod val="60000"/>
                        <a:lumOff val="40000"/>
                      </a:schemeClr>
                    </a:solidFill>
                  </a:tcPr>
                </a:tc>
                <a:tc>
                  <a:txBody>
                    <a:bodyPr/>
                    <a:lstStyle/>
                    <a:p>
                      <a:r>
                        <a:rPr lang="en-US" sz="1000" dirty="0" smtClean="0"/>
                        <a:t>5</a:t>
                      </a:r>
                      <a:endParaRPr lang="en-US" sz="1000" dirty="0"/>
                    </a:p>
                  </a:txBody>
                  <a:tcPr>
                    <a:solidFill>
                      <a:schemeClr val="accent5">
                        <a:lumMod val="60000"/>
                        <a:lumOff val="40000"/>
                      </a:schemeClr>
                    </a:solidFill>
                  </a:tcPr>
                </a:tc>
              </a:tr>
              <a:tr h="208398">
                <a:tc>
                  <a:txBody>
                    <a:bodyPr/>
                    <a:lstStyle/>
                    <a:p>
                      <a:pPr lvl="0"/>
                      <a:r>
                        <a:rPr lang="en-US" sz="1000" kern="1200" dirty="0" smtClean="0">
                          <a:solidFill>
                            <a:schemeClr val="dk1"/>
                          </a:solidFill>
                          <a:latin typeface="+mn-lt"/>
                          <a:ea typeface="+mn-ea"/>
                          <a:cs typeface="+mn-cs"/>
                        </a:rPr>
                        <a:t>PET/CT Guided Biopsy of Head &amp; Neck Tumor</a:t>
                      </a:r>
                      <a:endParaRPr lang="en-US" sz="1000" dirty="0"/>
                    </a:p>
                  </a:txBody>
                  <a:tcPr>
                    <a:solidFill>
                      <a:schemeClr val="accent5">
                        <a:lumMod val="60000"/>
                        <a:lumOff val="40000"/>
                      </a:schemeClr>
                    </a:solidFill>
                  </a:tcPr>
                </a:tc>
                <a:tc>
                  <a:txBody>
                    <a:bodyPr/>
                    <a:lstStyle/>
                    <a:p>
                      <a:r>
                        <a:rPr lang="en-US" sz="1000" dirty="0" smtClean="0"/>
                        <a:t>2</a:t>
                      </a:r>
                      <a:endParaRPr lang="en-US" sz="1000" dirty="0"/>
                    </a:p>
                  </a:txBody>
                  <a:tcPr>
                    <a:solidFill>
                      <a:schemeClr val="accent5">
                        <a:lumMod val="60000"/>
                        <a:lumOff val="40000"/>
                      </a:schemeClr>
                    </a:solidFill>
                  </a:tcPr>
                </a:tc>
              </a:tr>
              <a:tr h="2183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dk1"/>
                          </a:solidFill>
                          <a:latin typeface="+mn-lt"/>
                          <a:ea typeface="+mn-ea"/>
                          <a:cs typeface="+mn-cs"/>
                        </a:rPr>
                        <a:t>MR Guided Face Transplant Intervention</a:t>
                      </a:r>
                      <a:endParaRPr lang="en-US" sz="1000" dirty="0"/>
                    </a:p>
                  </a:txBody>
                  <a:tcPr>
                    <a:solidFill>
                      <a:schemeClr val="accent5">
                        <a:lumMod val="60000"/>
                        <a:lumOff val="40000"/>
                      </a:schemeClr>
                    </a:solidFill>
                  </a:tcPr>
                </a:tc>
                <a:tc>
                  <a:txBody>
                    <a:bodyPr/>
                    <a:lstStyle/>
                    <a:p>
                      <a:r>
                        <a:rPr lang="en-US" sz="1000" dirty="0" smtClean="0"/>
                        <a:t>2</a:t>
                      </a:r>
                      <a:endParaRPr lang="en-US" sz="1000" dirty="0"/>
                    </a:p>
                  </a:txBody>
                  <a:tcPr>
                    <a:solidFill>
                      <a:schemeClr val="accent5">
                        <a:lumMod val="60000"/>
                        <a:lumOff val="40000"/>
                      </a:schemeClr>
                    </a:solidFill>
                  </a:tcPr>
                </a:tc>
              </a:tr>
              <a:tr h="180753">
                <a:tc>
                  <a:txBody>
                    <a:bodyPr/>
                    <a:lstStyle/>
                    <a:p>
                      <a:r>
                        <a:rPr lang="en-US" sz="1000" dirty="0" smtClean="0"/>
                        <a:t>MR Guided Biopsy</a:t>
                      </a:r>
                      <a:r>
                        <a:rPr lang="en-US" sz="1000" baseline="0" dirty="0" smtClean="0"/>
                        <a:t> of Head &amp; </a:t>
                      </a:r>
                      <a:r>
                        <a:rPr lang="en-US" sz="1000" baseline="0" smtClean="0"/>
                        <a:t>Neck Tumor</a:t>
                      </a:r>
                      <a:endParaRPr lang="en-US" sz="1000" dirty="0"/>
                    </a:p>
                  </a:txBody>
                  <a:tcPr>
                    <a:solidFill>
                      <a:schemeClr val="accent5">
                        <a:lumMod val="60000"/>
                        <a:lumOff val="40000"/>
                      </a:schemeClr>
                    </a:solidFill>
                  </a:tcPr>
                </a:tc>
                <a:tc>
                  <a:txBody>
                    <a:bodyPr/>
                    <a:lstStyle/>
                    <a:p>
                      <a:r>
                        <a:rPr lang="en-US" sz="1000" dirty="0" smtClean="0"/>
                        <a:t>1</a:t>
                      </a:r>
                      <a:endParaRPr lang="en-US" sz="1000" dirty="0"/>
                    </a:p>
                  </a:txBody>
                  <a:tcPr>
                    <a:solidFill>
                      <a:schemeClr val="accent5">
                        <a:lumMod val="60000"/>
                        <a:lumOff val="40000"/>
                      </a:schemeClr>
                    </a:solidFill>
                  </a:tcPr>
                </a:tc>
              </a:tr>
            </a:tbl>
          </a:graphicData>
        </a:graphic>
      </p:graphicFrame>
      <p:graphicFrame>
        <p:nvGraphicFramePr>
          <p:cNvPr id="8" name="Table 7"/>
          <p:cNvGraphicFramePr>
            <a:graphicFrameLocks noGrp="1"/>
          </p:cNvGraphicFramePr>
          <p:nvPr/>
        </p:nvGraphicFramePr>
        <p:xfrm>
          <a:off x="4391247" y="3243744"/>
          <a:ext cx="4752752" cy="1412273"/>
        </p:xfrm>
        <a:graphic>
          <a:graphicData uri="http://schemas.openxmlformats.org/drawingml/2006/table">
            <a:tbl>
              <a:tblPr firstRow="1" bandRow="1">
                <a:tableStyleId>{5C22544A-7EE6-4342-B048-85BDC9FD1C3A}</a:tableStyleId>
              </a:tblPr>
              <a:tblGrid>
                <a:gridCol w="4093534"/>
                <a:gridCol w="659218"/>
              </a:tblGrid>
              <a:tr h="314993">
                <a:tc>
                  <a:txBody>
                    <a:bodyPr/>
                    <a:lstStyle/>
                    <a:p>
                      <a:pPr algn="ctr"/>
                      <a:r>
                        <a:rPr lang="en-US" sz="1800" dirty="0" smtClean="0"/>
                        <a:t>Skeletal Biopsy</a:t>
                      </a:r>
                      <a:r>
                        <a:rPr lang="en-US" sz="1800" baseline="0" dirty="0" smtClean="0"/>
                        <a:t> &amp; Ablation</a:t>
                      </a:r>
                      <a:endParaRPr lang="en-US" sz="1800" dirty="0"/>
                    </a:p>
                  </a:txBody>
                  <a:tcPr>
                    <a:solidFill>
                      <a:schemeClr val="accent5"/>
                    </a:solidFill>
                  </a:tcPr>
                </a:tc>
                <a:tc>
                  <a:txBody>
                    <a:bodyPr/>
                    <a:lstStyle/>
                    <a:p>
                      <a:pPr algn="ctr"/>
                      <a:r>
                        <a:rPr lang="en-US" sz="1500" dirty="0" smtClean="0"/>
                        <a:t>10</a:t>
                      </a:r>
                      <a:endParaRPr lang="en-US" sz="1500" dirty="0"/>
                    </a:p>
                  </a:txBody>
                  <a:tcPr>
                    <a:solidFill>
                      <a:schemeClr val="accent5"/>
                    </a:solidFill>
                  </a:tcPr>
                </a:tc>
              </a:tr>
              <a:tr h="181229">
                <a:tc>
                  <a:txBody>
                    <a:bodyPr/>
                    <a:lstStyle/>
                    <a:p>
                      <a:pPr lvl="0"/>
                      <a:r>
                        <a:rPr lang="en-US" sz="1000" kern="1200" dirty="0" smtClean="0">
                          <a:solidFill>
                            <a:schemeClr val="dk1"/>
                          </a:solidFill>
                          <a:latin typeface="+mn-lt"/>
                          <a:ea typeface="+mn-ea"/>
                          <a:cs typeface="+mn-cs"/>
                        </a:rPr>
                        <a:t>MR Guided Cryoablation of Spine Tumor</a:t>
                      </a:r>
                      <a:endParaRPr lang="en-US" sz="1000" dirty="0"/>
                    </a:p>
                  </a:txBody>
                  <a:tcPr>
                    <a:solidFill>
                      <a:schemeClr val="accent5">
                        <a:lumMod val="40000"/>
                        <a:lumOff val="60000"/>
                      </a:schemeClr>
                    </a:solidFill>
                  </a:tcPr>
                </a:tc>
                <a:tc>
                  <a:txBody>
                    <a:bodyPr/>
                    <a:lstStyle/>
                    <a:p>
                      <a:r>
                        <a:rPr lang="en-US" sz="1000" dirty="0" smtClean="0"/>
                        <a:t>4</a:t>
                      </a:r>
                      <a:endParaRPr lang="en-US" sz="1000" dirty="0"/>
                    </a:p>
                  </a:txBody>
                  <a:tcPr>
                    <a:solidFill>
                      <a:schemeClr val="accent5">
                        <a:lumMod val="40000"/>
                        <a:lumOff val="60000"/>
                      </a:schemeClr>
                    </a:solidFill>
                  </a:tcPr>
                </a:tc>
              </a:tr>
              <a:tr h="186648">
                <a:tc>
                  <a:txBody>
                    <a:bodyPr/>
                    <a:lstStyle/>
                    <a:p>
                      <a:pPr lvl="0"/>
                      <a:r>
                        <a:rPr lang="en-US" sz="1000" kern="1200" dirty="0" smtClean="0">
                          <a:solidFill>
                            <a:schemeClr val="dk1"/>
                          </a:solidFill>
                          <a:latin typeface="+mn-lt"/>
                          <a:ea typeface="+mn-ea"/>
                          <a:cs typeface="+mn-cs"/>
                        </a:rPr>
                        <a:t>PET/CT Guided Biopsy of Spine Tumor</a:t>
                      </a:r>
                      <a:endParaRPr lang="en-US" sz="1000" dirty="0"/>
                    </a:p>
                  </a:txBody>
                  <a:tcPr>
                    <a:solidFill>
                      <a:schemeClr val="accent5">
                        <a:lumMod val="40000"/>
                        <a:lumOff val="60000"/>
                      </a:schemeClr>
                    </a:solidFill>
                  </a:tcPr>
                </a:tc>
                <a:tc>
                  <a:txBody>
                    <a:bodyPr/>
                    <a:lstStyle/>
                    <a:p>
                      <a:r>
                        <a:rPr lang="en-US" sz="1000" dirty="0" smtClean="0"/>
                        <a:t>3</a:t>
                      </a:r>
                      <a:endParaRPr lang="en-US" sz="1000" dirty="0"/>
                    </a:p>
                  </a:txBody>
                  <a:tcPr>
                    <a:solidFill>
                      <a:schemeClr val="accent5">
                        <a:lumMod val="40000"/>
                        <a:lumOff val="60000"/>
                      </a:schemeClr>
                    </a:solidFill>
                  </a:tcPr>
                </a:tc>
              </a:tr>
              <a:tr h="181229">
                <a:tc>
                  <a:txBody>
                    <a:bodyPr/>
                    <a:lstStyle/>
                    <a:p>
                      <a:r>
                        <a:rPr lang="en-US" sz="1000" dirty="0" smtClean="0"/>
                        <a:t>MR Guided Cryoablation</a:t>
                      </a:r>
                      <a:r>
                        <a:rPr lang="en-US" sz="1000" baseline="0" dirty="0" smtClean="0"/>
                        <a:t> of Degenerative Spine Disease </a:t>
                      </a:r>
                      <a:endParaRPr lang="en-US" sz="1000" dirty="0"/>
                    </a:p>
                  </a:txBody>
                  <a:tcPr>
                    <a:solidFill>
                      <a:schemeClr val="accent5">
                        <a:lumMod val="40000"/>
                        <a:lumOff val="60000"/>
                      </a:schemeClr>
                    </a:solidFill>
                  </a:tcPr>
                </a:tc>
                <a:tc>
                  <a:txBody>
                    <a:bodyPr/>
                    <a:lstStyle/>
                    <a:p>
                      <a:r>
                        <a:rPr lang="en-US" sz="1000" dirty="0" smtClean="0"/>
                        <a:t>2</a:t>
                      </a:r>
                      <a:endParaRPr lang="en-US" sz="1000" dirty="0"/>
                    </a:p>
                  </a:txBody>
                  <a:tcPr>
                    <a:solidFill>
                      <a:schemeClr val="accent5">
                        <a:lumMod val="40000"/>
                        <a:lumOff val="60000"/>
                      </a:schemeClr>
                    </a:solidFill>
                  </a:tcPr>
                </a:tc>
              </a:tr>
              <a:tr h="3149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dk1"/>
                          </a:solidFill>
                          <a:latin typeface="+mn-lt"/>
                          <a:ea typeface="+mn-ea"/>
                          <a:cs typeface="+mn-cs"/>
                        </a:rPr>
                        <a:t>MR Guided Biopsy of Femoral Tumor</a:t>
                      </a:r>
                      <a:endParaRPr lang="en-US" sz="1000" dirty="0"/>
                    </a:p>
                  </a:txBody>
                  <a:tcPr>
                    <a:solidFill>
                      <a:schemeClr val="accent5">
                        <a:lumMod val="40000"/>
                        <a:lumOff val="60000"/>
                      </a:schemeClr>
                    </a:solidFill>
                  </a:tcPr>
                </a:tc>
                <a:tc>
                  <a:txBody>
                    <a:bodyPr/>
                    <a:lstStyle/>
                    <a:p>
                      <a:r>
                        <a:rPr lang="en-US" sz="1000" dirty="0" smtClean="0"/>
                        <a:t>1</a:t>
                      </a:r>
                      <a:endParaRPr lang="en-US" sz="1000" dirty="0"/>
                    </a:p>
                  </a:txBody>
                  <a:tcPr>
                    <a:solidFill>
                      <a:schemeClr val="accent5">
                        <a:lumMod val="40000"/>
                        <a:lumOff val="60000"/>
                      </a:schemeClr>
                    </a:solidFill>
                  </a:tcPr>
                </a:tc>
              </a:tr>
            </a:tbl>
          </a:graphicData>
        </a:graphic>
      </p:graphicFrame>
      <p:graphicFrame>
        <p:nvGraphicFramePr>
          <p:cNvPr id="9" name="Table 8"/>
          <p:cNvGraphicFramePr>
            <a:graphicFrameLocks noGrp="1"/>
          </p:cNvGraphicFramePr>
          <p:nvPr/>
        </p:nvGraphicFramePr>
        <p:xfrm>
          <a:off x="4391247" y="797439"/>
          <a:ext cx="4752752" cy="2470353"/>
        </p:xfrm>
        <a:graphic>
          <a:graphicData uri="http://schemas.openxmlformats.org/drawingml/2006/table">
            <a:tbl>
              <a:tblPr firstRow="1" bandRow="1">
                <a:tableStyleId>{5C22544A-7EE6-4342-B048-85BDC9FD1C3A}</a:tableStyleId>
              </a:tblPr>
              <a:tblGrid>
                <a:gridCol w="4080334"/>
                <a:gridCol w="672418"/>
              </a:tblGrid>
              <a:tr h="3742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lt1"/>
                          </a:solidFill>
                          <a:latin typeface="+mn-lt"/>
                          <a:ea typeface="+mn-ea"/>
                          <a:cs typeface="+mn-cs"/>
                        </a:rPr>
                        <a:t>Pelvic Biopsy, Ablation, Brachytherapy</a:t>
                      </a:r>
                      <a:endParaRPr lang="en-US" sz="1800" dirty="0"/>
                    </a:p>
                  </a:txBody>
                  <a:tcPr>
                    <a:solidFill>
                      <a:schemeClr val="accent5"/>
                    </a:solidFill>
                  </a:tcPr>
                </a:tc>
                <a:tc>
                  <a:txBody>
                    <a:bodyPr/>
                    <a:lstStyle/>
                    <a:p>
                      <a:pPr algn="ctr"/>
                      <a:r>
                        <a:rPr lang="en-US" sz="1500" dirty="0" smtClean="0"/>
                        <a:t>334</a:t>
                      </a:r>
                      <a:endParaRPr lang="en-US" sz="1500" dirty="0"/>
                    </a:p>
                  </a:txBody>
                  <a:tcPr>
                    <a:solidFill>
                      <a:schemeClr val="accent5"/>
                    </a:solidFill>
                  </a:tcPr>
                </a:tc>
              </a:tr>
              <a:tr h="249496">
                <a:tc>
                  <a:txBody>
                    <a:bodyPr/>
                    <a:lstStyle/>
                    <a:p>
                      <a:pPr lvl="0"/>
                      <a:r>
                        <a:rPr lang="en-US" sz="1000" kern="1200" dirty="0" smtClean="0">
                          <a:solidFill>
                            <a:schemeClr val="dk1"/>
                          </a:solidFill>
                          <a:latin typeface="+mn-lt"/>
                          <a:ea typeface="+mn-ea"/>
                          <a:cs typeface="+mn-cs"/>
                        </a:rPr>
                        <a:t>MR Guided Prostate Biopsies</a:t>
                      </a:r>
                      <a:endParaRPr lang="en-US" sz="1000" dirty="0"/>
                    </a:p>
                  </a:txBody>
                  <a:tcPr>
                    <a:solidFill>
                      <a:schemeClr val="accent5">
                        <a:lumMod val="60000"/>
                        <a:lumOff val="40000"/>
                      </a:schemeClr>
                    </a:solidFill>
                  </a:tcPr>
                </a:tc>
                <a:tc>
                  <a:txBody>
                    <a:bodyPr/>
                    <a:lstStyle/>
                    <a:p>
                      <a:r>
                        <a:rPr lang="en-US" sz="1000" dirty="0" smtClean="0"/>
                        <a:t>228</a:t>
                      </a:r>
                      <a:endParaRPr lang="en-US" sz="1000" dirty="0"/>
                    </a:p>
                  </a:txBody>
                  <a:tcPr>
                    <a:solidFill>
                      <a:schemeClr val="accent5">
                        <a:lumMod val="60000"/>
                        <a:lumOff val="40000"/>
                      </a:schemeClr>
                    </a:solidFill>
                  </a:tcPr>
                </a:tc>
              </a:tr>
              <a:tr h="249496">
                <a:tc>
                  <a:txBody>
                    <a:bodyPr/>
                    <a:lstStyle/>
                    <a:p>
                      <a:pPr lvl="0"/>
                      <a:r>
                        <a:rPr lang="en-US" sz="1000" kern="1200" dirty="0" smtClean="0">
                          <a:solidFill>
                            <a:schemeClr val="dk1"/>
                          </a:solidFill>
                          <a:latin typeface="+mn-lt"/>
                          <a:ea typeface="+mn-ea"/>
                          <a:cs typeface="+mn-cs"/>
                        </a:rPr>
                        <a:t>MR and Ultrasound Guided Gynecologic Cancer Brachytherapy</a:t>
                      </a:r>
                      <a:endParaRPr lang="en-US" sz="1000" dirty="0"/>
                    </a:p>
                  </a:txBody>
                  <a:tcPr>
                    <a:solidFill>
                      <a:schemeClr val="accent5">
                        <a:lumMod val="60000"/>
                        <a:lumOff val="40000"/>
                      </a:schemeClr>
                    </a:solidFill>
                  </a:tcPr>
                </a:tc>
                <a:tc>
                  <a:txBody>
                    <a:bodyPr/>
                    <a:lstStyle/>
                    <a:p>
                      <a:r>
                        <a:rPr lang="en-US" sz="1000" dirty="0" smtClean="0"/>
                        <a:t>87</a:t>
                      </a:r>
                      <a:endParaRPr lang="en-US" sz="1000" dirty="0"/>
                    </a:p>
                  </a:txBody>
                  <a:tcPr>
                    <a:solidFill>
                      <a:schemeClr val="accent5">
                        <a:lumMod val="60000"/>
                        <a:lumOff val="40000"/>
                      </a:schemeClr>
                    </a:solidFill>
                  </a:tcPr>
                </a:tc>
              </a:tr>
              <a:tr h="249496">
                <a:tc>
                  <a:txBody>
                    <a:bodyPr/>
                    <a:lstStyle/>
                    <a:p>
                      <a:pPr lvl="0"/>
                      <a:r>
                        <a:rPr lang="en-US" sz="1000" kern="1200" dirty="0" smtClean="0">
                          <a:solidFill>
                            <a:schemeClr val="dk1"/>
                          </a:solidFill>
                          <a:latin typeface="+mn-lt"/>
                          <a:ea typeface="+mn-ea"/>
                          <a:cs typeface="+mn-cs"/>
                        </a:rPr>
                        <a:t>MR and Ultrasound Guided Prostate Brachytherapy</a:t>
                      </a:r>
                    </a:p>
                  </a:txBody>
                  <a:tcPr>
                    <a:solidFill>
                      <a:schemeClr val="accent5">
                        <a:lumMod val="60000"/>
                        <a:lumOff val="40000"/>
                      </a:schemeClr>
                    </a:solidFill>
                  </a:tcPr>
                </a:tc>
                <a:tc>
                  <a:txBody>
                    <a:bodyPr/>
                    <a:lstStyle/>
                    <a:p>
                      <a:r>
                        <a:rPr lang="en-US" sz="1000" dirty="0" smtClean="0"/>
                        <a:t>8</a:t>
                      </a:r>
                      <a:endParaRPr lang="en-US" sz="1000" dirty="0"/>
                    </a:p>
                  </a:txBody>
                  <a:tcPr>
                    <a:solidFill>
                      <a:schemeClr val="accent5">
                        <a:lumMod val="60000"/>
                        <a:lumOff val="40000"/>
                      </a:schemeClr>
                    </a:solidFill>
                  </a:tcPr>
                </a:tc>
              </a:tr>
              <a:tr h="249496">
                <a:tc>
                  <a:txBody>
                    <a:bodyPr/>
                    <a:lstStyle/>
                    <a:p>
                      <a:pPr lvl="0"/>
                      <a:r>
                        <a:rPr lang="en-US" sz="1000" kern="1200" dirty="0" smtClean="0">
                          <a:solidFill>
                            <a:schemeClr val="dk1"/>
                          </a:solidFill>
                          <a:latin typeface="+mn-lt"/>
                          <a:ea typeface="+mn-ea"/>
                          <a:cs typeface="+mn-cs"/>
                        </a:rPr>
                        <a:t>MR Guided Cryoablations of Prostate Tumors</a:t>
                      </a:r>
                      <a:endParaRPr lang="en-US" sz="1000" dirty="0"/>
                    </a:p>
                  </a:txBody>
                  <a:tcPr>
                    <a:solidFill>
                      <a:schemeClr val="accent5">
                        <a:lumMod val="60000"/>
                        <a:lumOff val="40000"/>
                      </a:schemeClr>
                    </a:solidFill>
                  </a:tcPr>
                </a:tc>
                <a:tc>
                  <a:txBody>
                    <a:bodyPr/>
                    <a:lstStyle/>
                    <a:p>
                      <a:r>
                        <a:rPr lang="en-US" sz="1000" dirty="0" smtClean="0"/>
                        <a:t>7</a:t>
                      </a:r>
                      <a:endParaRPr lang="en-US" sz="1000" dirty="0"/>
                    </a:p>
                  </a:txBody>
                  <a:tcPr>
                    <a:solidFill>
                      <a:schemeClr val="accent5">
                        <a:lumMod val="60000"/>
                        <a:lumOff val="40000"/>
                      </a:schemeClr>
                    </a:solidFill>
                  </a:tcPr>
                </a:tc>
              </a:tr>
              <a:tr h="249496">
                <a:tc>
                  <a:txBody>
                    <a:bodyPr/>
                    <a:lstStyle/>
                    <a:p>
                      <a:pPr lvl="0"/>
                      <a:r>
                        <a:rPr lang="en-US" sz="1000" kern="1200" dirty="0" smtClean="0">
                          <a:solidFill>
                            <a:schemeClr val="dk1"/>
                          </a:solidFill>
                          <a:latin typeface="+mn-lt"/>
                          <a:ea typeface="+mn-ea"/>
                          <a:cs typeface="+mn-cs"/>
                        </a:rPr>
                        <a:t>MR Guided Biopsy of Penile Tumor</a:t>
                      </a:r>
                      <a:endParaRPr lang="en-US" sz="1000" dirty="0"/>
                    </a:p>
                  </a:txBody>
                  <a:tcPr>
                    <a:solidFill>
                      <a:schemeClr val="accent5">
                        <a:lumMod val="60000"/>
                        <a:lumOff val="40000"/>
                      </a:schemeClr>
                    </a:solidFill>
                  </a:tcPr>
                </a:tc>
                <a:tc>
                  <a:txBody>
                    <a:bodyPr/>
                    <a:lstStyle/>
                    <a:p>
                      <a:r>
                        <a:rPr lang="en-US" sz="1000" dirty="0" smtClean="0"/>
                        <a:t>1</a:t>
                      </a:r>
                      <a:endParaRPr lang="en-US" sz="1000" dirty="0"/>
                    </a:p>
                  </a:txBody>
                  <a:tcPr>
                    <a:solidFill>
                      <a:schemeClr val="accent5">
                        <a:lumMod val="60000"/>
                        <a:lumOff val="40000"/>
                      </a:schemeClr>
                    </a:solidFill>
                  </a:tcPr>
                </a:tc>
              </a:tr>
              <a:tr h="249496">
                <a:tc>
                  <a:txBody>
                    <a:bodyPr/>
                    <a:lstStyle/>
                    <a:p>
                      <a:pPr lvl="0"/>
                      <a:r>
                        <a:rPr lang="en-US" sz="1000" kern="1200" dirty="0" smtClean="0">
                          <a:solidFill>
                            <a:schemeClr val="dk1"/>
                          </a:solidFill>
                          <a:latin typeface="+mn-lt"/>
                          <a:ea typeface="+mn-ea"/>
                          <a:cs typeface="+mn-cs"/>
                        </a:rPr>
                        <a:t>PET/CT Guided Penile Biopsy</a:t>
                      </a:r>
                      <a:endParaRPr lang="en-US" sz="1000" dirty="0"/>
                    </a:p>
                  </a:txBody>
                  <a:tcPr>
                    <a:solidFill>
                      <a:schemeClr val="accent5">
                        <a:lumMod val="60000"/>
                        <a:lumOff val="40000"/>
                      </a:schemeClr>
                    </a:solidFill>
                  </a:tcPr>
                </a:tc>
                <a:tc>
                  <a:txBody>
                    <a:bodyPr/>
                    <a:lstStyle/>
                    <a:p>
                      <a:r>
                        <a:rPr lang="en-US" sz="1000" dirty="0" smtClean="0"/>
                        <a:t>1</a:t>
                      </a:r>
                      <a:endParaRPr lang="en-US" sz="1000" dirty="0"/>
                    </a:p>
                  </a:txBody>
                  <a:tcPr>
                    <a:solidFill>
                      <a:schemeClr val="accent5">
                        <a:lumMod val="60000"/>
                        <a:lumOff val="40000"/>
                      </a:schemeClr>
                    </a:solidFill>
                  </a:tcPr>
                </a:tc>
              </a:tr>
              <a:tr h="249496">
                <a:tc>
                  <a:txBody>
                    <a:bodyPr/>
                    <a:lstStyle/>
                    <a:p>
                      <a:pPr lvl="0"/>
                      <a:r>
                        <a:rPr lang="en-US" sz="1000" kern="1200" dirty="0" smtClean="0">
                          <a:solidFill>
                            <a:schemeClr val="dk1"/>
                          </a:solidFill>
                          <a:latin typeface="+mn-lt"/>
                          <a:ea typeface="+mn-ea"/>
                          <a:cs typeface="+mn-cs"/>
                        </a:rPr>
                        <a:t>PET/CT Guided Cryoablation of Pelvic Tumor</a:t>
                      </a:r>
                      <a:endParaRPr lang="en-US" sz="1000" dirty="0"/>
                    </a:p>
                  </a:txBody>
                  <a:tcPr>
                    <a:solidFill>
                      <a:schemeClr val="accent5">
                        <a:lumMod val="60000"/>
                        <a:lumOff val="40000"/>
                      </a:schemeClr>
                    </a:solidFill>
                  </a:tcPr>
                </a:tc>
                <a:tc>
                  <a:txBody>
                    <a:bodyPr/>
                    <a:lstStyle/>
                    <a:p>
                      <a:r>
                        <a:rPr lang="en-US" sz="1000" dirty="0" smtClean="0"/>
                        <a:t>1</a:t>
                      </a:r>
                      <a:endParaRPr lang="en-US" sz="1000" dirty="0"/>
                    </a:p>
                  </a:txBody>
                  <a:tcPr>
                    <a:solidFill>
                      <a:schemeClr val="accent5">
                        <a:lumMod val="60000"/>
                        <a:lumOff val="40000"/>
                      </a:schemeClr>
                    </a:solidFill>
                  </a:tcPr>
                </a:tc>
              </a:tr>
              <a:tr h="3496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dk1"/>
                          </a:solidFill>
                          <a:latin typeface="+mn-lt"/>
                          <a:ea typeface="+mn-ea"/>
                          <a:cs typeface="+mn-cs"/>
                        </a:rPr>
                        <a:t>MR Guided Biopsy &amp; Cryoablation of Pelvis</a:t>
                      </a:r>
                      <a:endParaRPr lang="en-US" sz="1000" dirty="0"/>
                    </a:p>
                  </a:txBody>
                  <a:tcPr>
                    <a:solidFill>
                      <a:schemeClr val="accent5">
                        <a:lumMod val="60000"/>
                        <a:lumOff val="40000"/>
                      </a:schemeClr>
                    </a:solidFill>
                  </a:tcPr>
                </a:tc>
                <a:tc>
                  <a:txBody>
                    <a:bodyPr/>
                    <a:lstStyle/>
                    <a:p>
                      <a:r>
                        <a:rPr lang="en-US" sz="1000" dirty="0" smtClean="0"/>
                        <a:t>1</a:t>
                      </a:r>
                      <a:endParaRPr lang="en-US" sz="1000" dirty="0"/>
                    </a:p>
                  </a:txBody>
                  <a:tcPr>
                    <a:solidFill>
                      <a:schemeClr val="accent5">
                        <a:lumMod val="60000"/>
                        <a:lumOff val="40000"/>
                      </a:schemeClr>
                    </a:solidFill>
                  </a:tcPr>
                </a:tc>
              </a:tr>
            </a:tbl>
          </a:graphicData>
        </a:graphic>
      </p:graphicFrame>
      <p:graphicFrame>
        <p:nvGraphicFramePr>
          <p:cNvPr id="10" name="Table 9"/>
          <p:cNvGraphicFramePr>
            <a:graphicFrameLocks noGrp="1"/>
          </p:cNvGraphicFramePr>
          <p:nvPr/>
        </p:nvGraphicFramePr>
        <p:xfrm>
          <a:off x="4391247" y="4610297"/>
          <a:ext cx="4752752" cy="1481706"/>
        </p:xfrm>
        <a:graphic>
          <a:graphicData uri="http://schemas.openxmlformats.org/drawingml/2006/table">
            <a:tbl>
              <a:tblPr firstRow="1" bandRow="1">
                <a:tableStyleId>{5C22544A-7EE6-4342-B048-85BDC9FD1C3A}</a:tableStyleId>
              </a:tblPr>
              <a:tblGrid>
                <a:gridCol w="4082902"/>
                <a:gridCol w="669850"/>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lt1"/>
                          </a:solidFill>
                          <a:latin typeface="+mn-lt"/>
                          <a:ea typeface="+mn-ea"/>
                          <a:cs typeface="+mn-cs"/>
                        </a:rPr>
                        <a:t>Abdominal Tumor Ablation &amp; Biopsy</a:t>
                      </a:r>
                      <a:endParaRPr lang="en-US" sz="1800" dirty="0"/>
                    </a:p>
                  </a:txBody>
                  <a:tcPr>
                    <a:solidFill>
                      <a:schemeClr val="accent5"/>
                    </a:solidFill>
                  </a:tcPr>
                </a:tc>
                <a:tc>
                  <a:txBody>
                    <a:bodyPr/>
                    <a:lstStyle/>
                    <a:p>
                      <a:pPr algn="ctr"/>
                      <a:r>
                        <a:rPr lang="en-US" sz="1500" b="1" kern="1200" dirty="0" smtClean="0">
                          <a:solidFill>
                            <a:schemeClr val="lt1"/>
                          </a:solidFill>
                          <a:latin typeface="+mn-lt"/>
                          <a:ea typeface="+mn-ea"/>
                          <a:cs typeface="+mn-cs"/>
                        </a:rPr>
                        <a:t>249 </a:t>
                      </a:r>
                      <a:endParaRPr lang="en-US" sz="1500" dirty="0"/>
                    </a:p>
                  </a:txBody>
                  <a:tcPr>
                    <a:solidFill>
                      <a:schemeClr val="accent5"/>
                    </a:solidFill>
                  </a:tcPr>
                </a:tc>
              </a:tr>
              <a:tr h="252346">
                <a:tc>
                  <a:txBody>
                    <a:bodyPr/>
                    <a:lstStyle/>
                    <a:p>
                      <a:pPr lvl="0"/>
                      <a:r>
                        <a:rPr lang="en-US" sz="1000" kern="1200" dirty="0" smtClean="0">
                          <a:solidFill>
                            <a:schemeClr val="dk1"/>
                          </a:solidFill>
                          <a:latin typeface="+mn-lt"/>
                          <a:ea typeface="+mn-ea"/>
                          <a:cs typeface="+mn-cs"/>
                        </a:rPr>
                        <a:t>MRI Guided Cryoablations of Liver or Kidney Tumors</a:t>
                      </a:r>
                      <a:endParaRPr lang="en-US" sz="1000" dirty="0"/>
                    </a:p>
                  </a:txBody>
                  <a:tcPr>
                    <a:solidFill>
                      <a:schemeClr val="accent5">
                        <a:lumMod val="20000"/>
                        <a:lumOff val="80000"/>
                      </a:schemeClr>
                    </a:solidFill>
                  </a:tcPr>
                </a:tc>
                <a:tc>
                  <a:txBody>
                    <a:bodyPr/>
                    <a:lstStyle/>
                    <a:p>
                      <a:r>
                        <a:rPr lang="en-US" sz="1000" dirty="0" smtClean="0"/>
                        <a:t>157</a:t>
                      </a:r>
                      <a:endParaRPr lang="en-US" sz="1000" dirty="0"/>
                    </a:p>
                  </a:txBody>
                  <a:tcPr>
                    <a:solidFill>
                      <a:schemeClr val="accent5">
                        <a:lumMod val="20000"/>
                        <a:lumOff val="80000"/>
                      </a:schemeClr>
                    </a:solidFill>
                  </a:tcPr>
                </a:tc>
              </a:tr>
              <a:tr h="233916">
                <a:tc>
                  <a:txBody>
                    <a:bodyPr/>
                    <a:lstStyle/>
                    <a:p>
                      <a:pPr lvl="0"/>
                      <a:r>
                        <a:rPr lang="en-US" sz="1000" kern="1200" dirty="0" smtClean="0">
                          <a:solidFill>
                            <a:schemeClr val="dk1"/>
                          </a:solidFill>
                          <a:latin typeface="+mn-lt"/>
                          <a:ea typeface="+mn-ea"/>
                          <a:cs typeface="+mn-cs"/>
                        </a:rPr>
                        <a:t>PET/CT Guided Microwave Ablations of Liver or Kidney Tumors</a:t>
                      </a:r>
                      <a:endParaRPr lang="en-US" sz="1000" dirty="0"/>
                    </a:p>
                  </a:txBody>
                  <a:tcPr>
                    <a:solidFill>
                      <a:schemeClr val="accent5">
                        <a:lumMod val="20000"/>
                        <a:lumOff val="80000"/>
                      </a:schemeClr>
                    </a:solidFill>
                  </a:tcPr>
                </a:tc>
                <a:tc>
                  <a:txBody>
                    <a:bodyPr/>
                    <a:lstStyle/>
                    <a:p>
                      <a:r>
                        <a:rPr lang="en-US" sz="1000" dirty="0" smtClean="0"/>
                        <a:t>35</a:t>
                      </a:r>
                      <a:endParaRPr lang="en-US" sz="1000" dirty="0"/>
                    </a:p>
                  </a:txBody>
                  <a:tcPr>
                    <a:solidFill>
                      <a:schemeClr val="accent5">
                        <a:lumMod val="20000"/>
                        <a:lumOff val="80000"/>
                      </a:schemeClr>
                    </a:solidFill>
                  </a:tcPr>
                </a:tc>
              </a:tr>
              <a:tr h="223284">
                <a:tc>
                  <a:txBody>
                    <a:bodyPr/>
                    <a:lstStyle/>
                    <a:p>
                      <a:pPr lvl="0"/>
                      <a:r>
                        <a:rPr lang="en-US" sz="1000" kern="1200" dirty="0" smtClean="0">
                          <a:solidFill>
                            <a:schemeClr val="dk1"/>
                          </a:solidFill>
                          <a:latin typeface="+mn-lt"/>
                          <a:ea typeface="+mn-ea"/>
                          <a:cs typeface="+mn-cs"/>
                        </a:rPr>
                        <a:t>MR Guided Biopsies of Liver or Kidney Tumors</a:t>
                      </a:r>
                      <a:endParaRPr lang="en-US" sz="1000" dirty="0"/>
                    </a:p>
                  </a:txBody>
                  <a:tcPr>
                    <a:solidFill>
                      <a:schemeClr val="accent5">
                        <a:lumMod val="20000"/>
                        <a:lumOff val="80000"/>
                      </a:schemeClr>
                    </a:solidFill>
                  </a:tcPr>
                </a:tc>
                <a:tc>
                  <a:txBody>
                    <a:bodyPr/>
                    <a:lstStyle/>
                    <a:p>
                      <a:r>
                        <a:rPr lang="en-US" sz="1000" dirty="0" smtClean="0"/>
                        <a:t>33</a:t>
                      </a:r>
                      <a:endParaRPr lang="en-US" sz="1000" dirty="0"/>
                    </a:p>
                  </a:txBody>
                  <a:tcPr>
                    <a:solidFill>
                      <a:schemeClr val="accent5">
                        <a:lumMod val="20000"/>
                        <a:lumOff val="80000"/>
                      </a:schemeClr>
                    </a:solidFill>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dk1"/>
                          </a:solidFill>
                          <a:latin typeface="+mn-lt"/>
                          <a:ea typeface="+mn-ea"/>
                          <a:cs typeface="+mn-cs"/>
                        </a:rPr>
                        <a:t>PET/CT Guided Cryoablations of Liver or Kidney Tumors</a:t>
                      </a:r>
                      <a:endParaRPr lang="en-US" sz="1000" dirty="0"/>
                    </a:p>
                  </a:txBody>
                  <a:tcPr>
                    <a:solidFill>
                      <a:schemeClr val="accent5">
                        <a:lumMod val="20000"/>
                        <a:lumOff val="80000"/>
                      </a:schemeClr>
                    </a:solidFill>
                  </a:tcPr>
                </a:tc>
                <a:tc>
                  <a:txBody>
                    <a:bodyPr/>
                    <a:lstStyle/>
                    <a:p>
                      <a:r>
                        <a:rPr lang="en-US" sz="1000" dirty="0" smtClean="0"/>
                        <a:t>24</a:t>
                      </a:r>
                      <a:endParaRPr lang="en-US" sz="1000" dirty="0"/>
                    </a:p>
                  </a:txBody>
                  <a:tcPr>
                    <a:solidFill>
                      <a:schemeClr val="accent5">
                        <a:lumMod val="20000"/>
                        <a:lumOff val="80000"/>
                      </a:schemeClr>
                    </a:solidFill>
                  </a:tcPr>
                </a:tc>
              </a:tr>
            </a:tbl>
          </a:graphicData>
        </a:graphic>
      </p:graphicFrame>
      <p:graphicFrame>
        <p:nvGraphicFramePr>
          <p:cNvPr id="11" name="Table 10"/>
          <p:cNvGraphicFramePr>
            <a:graphicFrameLocks noGrp="1"/>
          </p:cNvGraphicFramePr>
          <p:nvPr/>
        </p:nvGraphicFramePr>
        <p:xfrm>
          <a:off x="0" y="-55998"/>
          <a:ext cx="9143999" cy="906603"/>
        </p:xfrm>
        <a:graphic>
          <a:graphicData uri="http://schemas.openxmlformats.org/drawingml/2006/table">
            <a:tbl>
              <a:tblPr firstRow="1" bandRow="1">
                <a:tableStyleId>{5C22544A-7EE6-4342-B048-85BDC9FD1C3A}</a:tableStyleId>
              </a:tblPr>
              <a:tblGrid>
                <a:gridCol w="9143999"/>
              </a:tblGrid>
              <a:tr h="906603">
                <a:tc>
                  <a:txBody>
                    <a:bodyPr/>
                    <a:lstStyle/>
                    <a:p>
                      <a:pPr algn="ctr"/>
                      <a:r>
                        <a:rPr lang="en-US" sz="2500" b="1" kern="0" smtClean="0">
                          <a:solidFill>
                            <a:schemeClr val="bg1"/>
                          </a:solidFill>
                          <a:latin typeface="+mn-lt"/>
                          <a:ea typeface="+mn-ea"/>
                          <a:cs typeface="+mn-cs"/>
                        </a:rPr>
                        <a:t>830 </a:t>
                      </a:r>
                      <a:r>
                        <a:rPr lang="en-US" sz="2500" b="1" kern="0" dirty="0" smtClean="0">
                          <a:solidFill>
                            <a:schemeClr val="bg1"/>
                          </a:solidFill>
                          <a:latin typeface="+mn-lt"/>
                          <a:ea typeface="+mn-ea"/>
                          <a:cs typeface="+mn-cs"/>
                        </a:rPr>
                        <a:t>Procedures in AMIGO </a:t>
                      </a:r>
                      <a:r>
                        <a:rPr lang="en-US" sz="2500" b="1" kern="0" smtClean="0">
                          <a:solidFill>
                            <a:schemeClr val="bg1"/>
                          </a:solidFill>
                          <a:latin typeface="+mn-lt"/>
                          <a:ea typeface="+mn-ea"/>
                          <a:cs typeface="+mn-cs"/>
                        </a:rPr>
                        <a:t/>
                      </a:r>
                      <a:br>
                        <a:rPr lang="en-US" sz="2500" b="1" kern="0" smtClean="0">
                          <a:solidFill>
                            <a:schemeClr val="bg1"/>
                          </a:solidFill>
                          <a:latin typeface="+mn-lt"/>
                          <a:ea typeface="+mn-ea"/>
                          <a:cs typeface="+mn-cs"/>
                        </a:rPr>
                      </a:br>
                      <a:r>
                        <a:rPr lang="en-US" sz="2500" b="1" kern="0" smtClean="0">
                          <a:solidFill>
                            <a:schemeClr val="bg1"/>
                          </a:solidFill>
                          <a:latin typeface="+mn-lt"/>
                          <a:ea typeface="+mn-ea"/>
                          <a:cs typeface="+mn-cs"/>
                        </a:rPr>
                        <a:t>08/31/2011-05/29/2015</a:t>
                      </a:r>
                      <a:endParaRPr lang="en-US" sz="2500" dirty="0"/>
                    </a:p>
                  </a:txBody>
                  <a:tcPr>
                    <a:solidFill>
                      <a:schemeClr val="accent5"/>
                    </a:solidFill>
                  </a:tcPr>
                </a:tc>
              </a:tr>
            </a:tbl>
          </a:graphicData>
        </a:graphic>
      </p:graphicFrame>
      <p:pic>
        <p:nvPicPr>
          <p:cNvPr id="1026" name="Picture 2" descr="H:\AMIGO\Logos\AMIGO_Logo_whiteback.jpg"/>
          <p:cNvPicPr>
            <a:picLocks noChangeAspect="1" noChangeArrowheads="1"/>
          </p:cNvPicPr>
          <p:nvPr/>
        </p:nvPicPr>
        <p:blipFill>
          <a:blip r:embed="rId2"/>
          <a:srcRect/>
          <a:stretch>
            <a:fillRect/>
          </a:stretch>
        </p:blipFill>
        <p:spPr bwMode="auto">
          <a:xfrm>
            <a:off x="8048846" y="0"/>
            <a:ext cx="1073889" cy="797439"/>
          </a:xfrm>
          <a:prstGeom prst="rect">
            <a:avLst/>
          </a:prstGeom>
          <a:noFill/>
        </p:spPr>
      </p:pic>
      <p:sp>
        <p:nvSpPr>
          <p:cNvPr id="17" name="TextBox 16"/>
          <p:cNvSpPr txBox="1"/>
          <p:nvPr/>
        </p:nvSpPr>
        <p:spPr>
          <a:xfrm>
            <a:off x="4678325" y="6150114"/>
            <a:ext cx="4444409" cy="646331"/>
          </a:xfrm>
          <a:prstGeom prst="rect">
            <a:avLst/>
          </a:prstGeom>
          <a:noFill/>
        </p:spPr>
        <p:txBody>
          <a:bodyPr wrap="square" rtlCol="0">
            <a:spAutoFit/>
          </a:bodyPr>
          <a:lstStyle/>
          <a:p>
            <a:pPr algn="ctr" defTabSz="457200">
              <a:buFont typeface="Arial" pitchFamily="34" charset="0"/>
              <a:buNone/>
            </a:pPr>
            <a:r>
              <a:rPr lang="en-US" sz="1200" b="1" dirty="0" smtClean="0">
                <a:solidFill>
                  <a:prstClr val="white"/>
                </a:solidFill>
                <a:latin typeface="Calibri"/>
              </a:rPr>
              <a:t>http://ncigt.org/pages/AMIGO </a:t>
            </a:r>
          </a:p>
          <a:p>
            <a:pPr algn="ctr">
              <a:defRPr/>
            </a:pPr>
            <a:r>
              <a:rPr lang="en-US" sz="1200" b="1" dirty="0" smtClean="0">
                <a:solidFill>
                  <a:prstClr val="white"/>
                </a:solidFill>
                <a:latin typeface="Calibri"/>
              </a:rPr>
              <a:t>http://brighamandwomens.org/research/amigo/default.aspx </a:t>
            </a:r>
          </a:p>
          <a:p>
            <a:pPr algn="ctr">
              <a:defRPr/>
            </a:pPr>
            <a:r>
              <a:rPr lang="en-US" sz="1200" b="1" dirty="0" smtClean="0">
                <a:solidFill>
                  <a:prstClr val="white"/>
                </a:solidFill>
                <a:latin typeface="Calibri"/>
              </a:rPr>
              <a:t>https://www.youtube.com/watch?v=HNLB5Xcf3Co </a:t>
            </a:r>
            <a:endParaRPr lang="en-US" sz="1200" b="1" dirty="0">
              <a:solidFill>
                <a:prstClr val="black"/>
              </a:solidFill>
              <a:latin typeface="Calibri"/>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5-08-07 at 1.15.3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0650" y="62791"/>
            <a:ext cx="3829050" cy="2188335"/>
          </a:xfrm>
          <a:prstGeom prst="rect">
            <a:avLst/>
          </a:prstGeom>
        </p:spPr>
      </p:pic>
      <p:pic>
        <p:nvPicPr>
          <p:cNvPr id="8" name="Picture 7" descr="Screen Shot 2015-08-07 at 1.15.5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0650" y="2405942"/>
            <a:ext cx="3829049" cy="2127958"/>
          </a:xfrm>
          <a:prstGeom prst="rect">
            <a:avLst/>
          </a:prstGeom>
        </p:spPr>
      </p:pic>
      <p:pic>
        <p:nvPicPr>
          <p:cNvPr id="9" name="Picture 8" descr="Screen Shot 2015-08-07 at 1.16.2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7477" y="4596691"/>
            <a:ext cx="3832222" cy="2114550"/>
          </a:xfrm>
          <a:prstGeom prst="rect">
            <a:avLst/>
          </a:prstGeom>
        </p:spPr>
      </p:pic>
      <p:pic>
        <p:nvPicPr>
          <p:cNvPr id="10" name="Picture 9" descr="Screen Shot 2015-08-07 at 1.19.32 PM.png"/>
          <p:cNvPicPr>
            <a:picLocks noChangeAspect="1"/>
          </p:cNvPicPr>
          <p:nvPr/>
        </p:nvPicPr>
        <p:blipFill rotWithShape="1">
          <a:blip r:embed="rId5">
            <a:extLst>
              <a:ext uri="{28A0092B-C50C-407E-A947-70E740481C1C}">
                <a14:useLocalDpi xmlns:a14="http://schemas.microsoft.com/office/drawing/2010/main" val="0"/>
              </a:ext>
            </a:extLst>
          </a:blip>
          <a:srcRect l="3885" t="7778" b="1481"/>
          <a:stretch/>
        </p:blipFill>
        <p:spPr>
          <a:xfrm>
            <a:off x="266700" y="2251126"/>
            <a:ext cx="4776451" cy="4505274"/>
          </a:xfrm>
          <a:prstGeom prst="rect">
            <a:avLst/>
          </a:prstGeom>
        </p:spPr>
      </p:pic>
      <p:sp>
        <p:nvSpPr>
          <p:cNvPr id="11" name="Title 1"/>
          <p:cNvSpPr txBox="1">
            <a:spLocks/>
          </p:cNvSpPr>
          <p:nvPr/>
        </p:nvSpPr>
        <p:spPr>
          <a:xfrm>
            <a:off x="266700" y="274638"/>
            <a:ext cx="4864100" cy="1719262"/>
          </a:xfrm>
          <a:prstGeom prst="rect">
            <a:avLst/>
          </a:prstGeom>
        </p:spPr>
        <p:txBody>
          <a:bodyPr>
            <a:normAutofit fontScale="7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900" dirty="0" err="1" smtClean="0">
                <a:solidFill>
                  <a:prstClr val="black"/>
                </a:solidFill>
                <a:latin typeface="Arial" charset="0"/>
                <a:ea typeface="ＭＳ Ｐゴシック" charset="0"/>
                <a:cs typeface="ＭＳ Ｐゴシック" charset="0"/>
              </a:rPr>
              <a:t>OpenIGTLink</a:t>
            </a:r>
            <a:r>
              <a:rPr lang="en-US" sz="5900" dirty="0" smtClean="0">
                <a:solidFill>
                  <a:prstClr val="black"/>
                </a:solidFill>
                <a:latin typeface="Arial" charset="0"/>
                <a:ea typeface="ＭＳ Ｐゴシック" charset="0"/>
                <a:cs typeface="ＭＳ Ｐゴシック" charset="0"/>
              </a:rPr>
              <a:t/>
            </a:r>
            <a:br>
              <a:rPr lang="en-US" sz="5900" dirty="0" smtClean="0">
                <a:solidFill>
                  <a:prstClr val="black"/>
                </a:solidFill>
                <a:latin typeface="Arial" charset="0"/>
                <a:ea typeface="ＭＳ Ｐゴシック" charset="0"/>
                <a:cs typeface="ＭＳ Ｐゴシック" charset="0"/>
              </a:rPr>
            </a:br>
            <a:r>
              <a:rPr lang="en-US" sz="4300" dirty="0" smtClean="0">
                <a:solidFill>
                  <a:prstClr val="black"/>
                </a:solidFill>
                <a:latin typeface="Arial" charset="0"/>
                <a:ea typeface="ＭＳ Ｐゴシック" charset="0"/>
                <a:cs typeface="ＭＳ Ｐゴシック" charset="0"/>
              </a:rPr>
              <a:t>Real-time Communication </a:t>
            </a:r>
            <a:br>
              <a:rPr lang="en-US" sz="4300" dirty="0" smtClean="0">
                <a:solidFill>
                  <a:prstClr val="black"/>
                </a:solidFill>
                <a:latin typeface="Arial" charset="0"/>
                <a:ea typeface="ＭＳ Ｐゴシック" charset="0"/>
                <a:cs typeface="ＭＳ Ｐゴシック" charset="0"/>
              </a:rPr>
            </a:br>
            <a:r>
              <a:rPr lang="en-US" sz="4300" dirty="0" smtClean="0">
                <a:solidFill>
                  <a:prstClr val="black"/>
                </a:solidFill>
                <a:latin typeface="Arial" charset="0"/>
                <a:ea typeface="ＭＳ Ｐゴシック" charset="0"/>
                <a:cs typeface="ＭＳ Ｐゴシック" charset="0"/>
              </a:rPr>
              <a:t>In The OR </a:t>
            </a:r>
            <a:endParaRPr lang="en-US" dirty="0">
              <a:solidFill>
                <a:prstClr val="black"/>
              </a:solidFill>
              <a:latin typeface="Calibri"/>
            </a:endParaRPr>
          </a:p>
        </p:txBody>
      </p:sp>
      <p:sp>
        <p:nvSpPr>
          <p:cNvPr id="12" name="TextBox 4"/>
          <p:cNvSpPr txBox="1">
            <a:spLocks noChangeArrowheads="1"/>
          </p:cNvSpPr>
          <p:nvPr/>
        </p:nvSpPr>
        <p:spPr bwMode="auto">
          <a:xfrm>
            <a:off x="266700" y="2160890"/>
            <a:ext cx="1571625" cy="246063"/>
          </a:xfrm>
          <a:prstGeom prst="rect">
            <a:avLst/>
          </a:prstGeom>
          <a:noFill/>
          <a:ln w="9525">
            <a:noFill/>
            <a:miter lim="800000"/>
            <a:headEnd/>
            <a:tailEnd/>
          </a:ln>
        </p:spPr>
        <p:txBody>
          <a:bodyPr wrap="none">
            <a:spAutoFit/>
          </a:bodyPr>
          <a:lstStyle/>
          <a:p>
            <a:pPr eaLnBrk="0" fontAlgn="base" hangingPunct="0">
              <a:spcBef>
                <a:spcPct val="0"/>
              </a:spcBef>
              <a:spcAft>
                <a:spcPct val="0"/>
              </a:spcAft>
              <a:defRPr/>
            </a:pPr>
            <a:r>
              <a:rPr lang="en-US" sz="1000" dirty="0">
                <a:solidFill>
                  <a:srgbClr val="000000"/>
                </a:solidFill>
                <a:latin typeface="Arial"/>
                <a:ea typeface="ＭＳ Ｐゴシック" charset="0"/>
                <a:cs typeface="ＭＳ Ｐゴシック" charset="0"/>
              </a:rPr>
              <a:t>Slide courtesy J. </a:t>
            </a:r>
            <a:r>
              <a:rPr lang="en-US" sz="1000" dirty="0" err="1">
                <a:solidFill>
                  <a:srgbClr val="000000"/>
                </a:solidFill>
                <a:latin typeface="Arial"/>
                <a:ea typeface="ＭＳ Ｐゴシック" charset="0"/>
                <a:cs typeface="ＭＳ Ｐゴシック" charset="0"/>
              </a:rPr>
              <a:t>Tokuda</a:t>
            </a:r>
            <a:endParaRPr lang="en-US" sz="1000" dirty="0">
              <a:solidFill>
                <a:srgbClr val="000000"/>
              </a:solidFill>
              <a:latin typeface="Arial"/>
              <a:ea typeface="ＭＳ Ｐゴシック" charset="0"/>
              <a:cs typeface="ＭＳ Ｐゴシック" charset="0"/>
            </a:endParaRPr>
          </a:p>
        </p:txBody>
      </p:sp>
    </p:spTree>
    <p:extLst>
      <p:ext uri="{BB962C8B-B14F-4D97-AF65-F5344CB8AC3E}">
        <p14:creationId xmlns:p14="http://schemas.microsoft.com/office/powerpoint/2010/main" val="3760997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normAutofit fontScale="90000"/>
          </a:bodyPr>
          <a:lstStyle/>
          <a:p>
            <a:r>
              <a:rPr lang="en-US" dirty="0" smtClean="0">
                <a:latin typeface="Arial" charset="0"/>
                <a:ea typeface="ＭＳ Ｐゴシック" charset="0"/>
                <a:cs typeface="ＭＳ Ｐゴシック" charset="0"/>
              </a:rPr>
              <a:t>Controlling Devices</a:t>
            </a:r>
            <a:endParaRPr lang="en-US" dirty="0">
              <a:latin typeface="Arial" charset="0"/>
              <a:ea typeface="ＭＳ Ｐゴシック" charset="0"/>
              <a:cs typeface="ＭＳ Ｐゴシック" charset="0"/>
            </a:endParaRPr>
          </a:p>
        </p:txBody>
      </p:sp>
      <p:grpSp>
        <p:nvGrpSpPr>
          <p:cNvPr id="16387" name="Group 71"/>
          <p:cNvGrpSpPr>
            <a:grpSpLocks/>
          </p:cNvGrpSpPr>
          <p:nvPr/>
        </p:nvGrpSpPr>
        <p:grpSpPr bwMode="auto">
          <a:xfrm>
            <a:off x="530225" y="1752600"/>
            <a:ext cx="3346450" cy="4203700"/>
            <a:chOff x="5034799" y="1606613"/>
            <a:chExt cx="3950446" cy="5001214"/>
          </a:xfrm>
        </p:grpSpPr>
        <p:sp>
          <p:nvSpPr>
            <p:cNvPr id="73" name="Rounded Rectangle 72"/>
            <p:cNvSpPr/>
            <p:nvPr/>
          </p:nvSpPr>
          <p:spPr>
            <a:xfrm>
              <a:off x="5034799" y="1606613"/>
              <a:ext cx="3950446" cy="2387286"/>
            </a:xfrm>
            <a:prstGeom prst="roundRect">
              <a:avLst>
                <a:gd name="adj" fmla="val 11478"/>
              </a:avLst>
            </a:prstGeom>
            <a:gradFill>
              <a:gsLst>
                <a:gs pos="0">
                  <a:srgbClr val="4B89D0"/>
                </a:gs>
                <a:gs pos="100000">
                  <a:srgbClr val="A3CCFF"/>
                </a:gs>
              </a:gsLst>
            </a:gradFill>
            <a:ln>
              <a:solidFill>
                <a:srgbClr val="4B89D0"/>
              </a:solidFill>
            </a:ln>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400">
                <a:solidFill>
                  <a:srgbClr val="FFFFFF"/>
                </a:solidFill>
                <a:latin typeface="Arial"/>
              </a:endParaRPr>
            </a:p>
          </p:txBody>
        </p:sp>
        <p:sp>
          <p:nvSpPr>
            <p:cNvPr id="74" name="Rounded Rectangle 73"/>
            <p:cNvSpPr/>
            <p:nvPr/>
          </p:nvSpPr>
          <p:spPr>
            <a:xfrm>
              <a:off x="5034799" y="4220541"/>
              <a:ext cx="3950446" cy="2387286"/>
            </a:xfrm>
            <a:prstGeom prst="roundRect">
              <a:avLst>
                <a:gd name="adj" fmla="val 11478"/>
              </a:avLst>
            </a:prstGeom>
            <a:gradFill>
              <a:gsLst>
                <a:gs pos="0">
                  <a:srgbClr val="4B89D0"/>
                </a:gs>
                <a:gs pos="100000">
                  <a:srgbClr val="A3CCFF"/>
                </a:gs>
              </a:gsLst>
            </a:gradFill>
            <a:ln>
              <a:solidFill>
                <a:srgbClr val="4B89D0"/>
              </a:solidFill>
            </a:ln>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400">
                <a:solidFill>
                  <a:srgbClr val="FFFFFF"/>
                </a:solidFill>
                <a:latin typeface="Arial"/>
              </a:endParaRPr>
            </a:p>
          </p:txBody>
        </p:sp>
        <p:pic>
          <p:nvPicPr>
            <p:cNvPr id="75" name="Picture 74"/>
            <p:cNvPicPr>
              <a:picLocks noChangeAspect="1"/>
            </p:cNvPicPr>
            <p:nvPr/>
          </p:nvPicPr>
          <p:blipFill>
            <a:blip r:embed="rId4"/>
            <a:stretch>
              <a:fillRect/>
            </a:stretch>
          </p:blipFill>
          <p:spPr>
            <a:xfrm>
              <a:off x="7098102" y="2082559"/>
              <a:ext cx="1785946" cy="1259747"/>
            </a:xfrm>
            <a:prstGeom prst="rect">
              <a:avLst/>
            </a:prstGeom>
            <a:ln>
              <a:noFill/>
            </a:ln>
            <a:effectLst>
              <a:outerShdw blurRad="50800" dist="38100" dir="2700000">
                <a:srgbClr val="000000">
                  <a:alpha val="43000"/>
                </a:srgbClr>
              </a:outerShdw>
            </a:effectLst>
          </p:spPr>
        </p:pic>
        <p:sp>
          <p:nvSpPr>
            <p:cNvPr id="76" name="Rounded Rectangle 75"/>
            <p:cNvSpPr/>
            <p:nvPr/>
          </p:nvSpPr>
          <p:spPr>
            <a:xfrm>
              <a:off x="5692583" y="1957907"/>
              <a:ext cx="1293078" cy="453282"/>
            </a:xfrm>
            <a:prstGeom prst="roundRect">
              <a:avLst/>
            </a:prstGeom>
            <a:gradFill>
              <a:gsLst>
                <a:gs pos="0">
                  <a:srgbClr val="A3CCFF"/>
                </a:gs>
                <a:gs pos="100000">
                  <a:schemeClr val="accent1">
                    <a:tint val="15000"/>
                    <a:satMod val="350000"/>
                  </a:schemeClr>
                </a:gs>
              </a:gsLst>
            </a:gradFill>
            <a:ln>
              <a:solidFill>
                <a:srgbClr val="4B89D0"/>
              </a:solidFill>
            </a:ln>
          </p:spPr>
          <p:style>
            <a:lnRef idx="1">
              <a:schemeClr val="accent1"/>
            </a:lnRef>
            <a:fillRef idx="2">
              <a:schemeClr val="accent1"/>
            </a:fillRef>
            <a:effectRef idx="1">
              <a:schemeClr val="accent1"/>
            </a:effectRef>
            <a:fontRef idx="minor">
              <a:schemeClr val="dk1"/>
            </a:fontRef>
          </p:style>
          <p:txBody>
            <a:bodyPr anchor="ctr"/>
            <a:lstStyle/>
            <a:p>
              <a:pPr algn="ctr" eaLnBrk="0" fontAlgn="base" hangingPunct="0">
                <a:spcBef>
                  <a:spcPct val="0"/>
                </a:spcBef>
                <a:spcAft>
                  <a:spcPct val="0"/>
                </a:spcAft>
                <a:defRPr/>
              </a:pPr>
              <a:r>
                <a:rPr lang="en-US" sz="1050" dirty="0">
                  <a:solidFill>
                    <a:srgbClr val="000000"/>
                  </a:solidFill>
                  <a:latin typeface="Arial"/>
                  <a:cs typeface="Arial"/>
                </a:rPr>
                <a:t>Smartphone</a:t>
              </a:r>
            </a:p>
          </p:txBody>
        </p:sp>
        <p:sp>
          <p:nvSpPr>
            <p:cNvPr id="77" name="Rounded Rectangle 76"/>
            <p:cNvSpPr/>
            <p:nvPr/>
          </p:nvSpPr>
          <p:spPr>
            <a:xfrm>
              <a:off x="5692583" y="3217654"/>
              <a:ext cx="1293078" cy="453282"/>
            </a:xfrm>
            <a:prstGeom prst="roundRect">
              <a:avLst/>
            </a:prstGeom>
            <a:gradFill>
              <a:gsLst>
                <a:gs pos="0">
                  <a:srgbClr val="A3CCFF"/>
                </a:gs>
                <a:gs pos="100000">
                  <a:schemeClr val="accent1">
                    <a:tint val="15000"/>
                    <a:satMod val="350000"/>
                  </a:schemeClr>
                </a:gs>
              </a:gsLst>
            </a:gradFill>
            <a:ln>
              <a:solidFill>
                <a:srgbClr val="4B89D0"/>
              </a:solidFill>
            </a:ln>
          </p:spPr>
          <p:style>
            <a:lnRef idx="1">
              <a:schemeClr val="accent1"/>
            </a:lnRef>
            <a:fillRef idx="2">
              <a:schemeClr val="accent1"/>
            </a:fillRef>
            <a:effectRef idx="1">
              <a:schemeClr val="accent1"/>
            </a:effectRef>
            <a:fontRef idx="minor">
              <a:schemeClr val="dk1"/>
            </a:fontRef>
          </p:style>
          <p:txBody>
            <a:bodyPr anchor="ctr"/>
            <a:lstStyle/>
            <a:p>
              <a:pPr algn="ctr" eaLnBrk="0" fontAlgn="base" hangingPunct="0">
                <a:spcBef>
                  <a:spcPct val="0"/>
                </a:spcBef>
                <a:spcAft>
                  <a:spcPct val="0"/>
                </a:spcAft>
                <a:defRPr/>
              </a:pPr>
              <a:r>
                <a:rPr lang="en-US" sz="1050" dirty="0" err="1">
                  <a:solidFill>
                    <a:srgbClr val="000000"/>
                  </a:solidFill>
                  <a:latin typeface="Arial"/>
                  <a:cs typeface="Arial"/>
                </a:rPr>
                <a:t>WiFi</a:t>
              </a:r>
              <a:r>
                <a:rPr lang="en-US" sz="1050" dirty="0">
                  <a:solidFill>
                    <a:srgbClr val="000000"/>
                  </a:solidFill>
                  <a:latin typeface="Arial"/>
                  <a:cs typeface="Arial"/>
                </a:rPr>
                <a:t> Router</a:t>
              </a:r>
            </a:p>
          </p:txBody>
        </p:sp>
        <p:sp>
          <p:nvSpPr>
            <p:cNvPr id="78" name="TextBox 77"/>
            <p:cNvSpPr txBox="1"/>
            <p:nvPr/>
          </p:nvSpPr>
          <p:spPr>
            <a:xfrm rot="16200000">
              <a:off x="4270932" y="2611865"/>
              <a:ext cx="1984998" cy="363561"/>
            </a:xfrm>
            <a:prstGeom prst="rect">
              <a:avLst/>
            </a:prstGeom>
            <a:noFill/>
            <a:effectLst>
              <a:outerShdw blurRad="50800" dist="38100" dir="8100000">
                <a:srgbClr val="000000">
                  <a:alpha val="43000"/>
                </a:srgbClr>
              </a:outerShdw>
            </a:effectLst>
          </p:spPr>
          <p:txBody>
            <a:bodyPr>
              <a:spAutoFit/>
            </a:bodyPr>
            <a:lstStyle/>
            <a:p>
              <a:pPr eaLnBrk="0" fontAlgn="base" hangingPunct="0">
                <a:spcBef>
                  <a:spcPct val="0"/>
                </a:spcBef>
                <a:spcAft>
                  <a:spcPct val="0"/>
                </a:spcAft>
                <a:defRPr/>
              </a:pPr>
              <a:r>
                <a:rPr lang="en-US" sz="1400" dirty="0">
                  <a:solidFill>
                    <a:srgbClr val="000000"/>
                  </a:solidFill>
                  <a:latin typeface="Arial"/>
                  <a:ea typeface="ＭＳ Ｐゴシック" charset="0"/>
                  <a:cs typeface="Arial"/>
                </a:rPr>
                <a:t>Scanner Room</a:t>
              </a:r>
            </a:p>
          </p:txBody>
        </p:sp>
        <p:sp>
          <p:nvSpPr>
            <p:cNvPr id="79" name="TextBox 78"/>
            <p:cNvSpPr txBox="1"/>
            <p:nvPr/>
          </p:nvSpPr>
          <p:spPr>
            <a:xfrm rot="16200000">
              <a:off x="4273765" y="5285286"/>
              <a:ext cx="1979332" cy="363561"/>
            </a:xfrm>
            <a:prstGeom prst="rect">
              <a:avLst/>
            </a:prstGeom>
            <a:noFill/>
            <a:effectLst>
              <a:outerShdw blurRad="50800" dist="38100" dir="8100000">
                <a:srgbClr val="000000">
                  <a:alpha val="43000"/>
                </a:srgbClr>
              </a:outerShdw>
            </a:effectLst>
          </p:spPr>
          <p:txBody>
            <a:bodyPr>
              <a:spAutoFit/>
            </a:bodyPr>
            <a:lstStyle/>
            <a:p>
              <a:pPr eaLnBrk="0" fontAlgn="base" hangingPunct="0">
                <a:spcBef>
                  <a:spcPct val="0"/>
                </a:spcBef>
                <a:spcAft>
                  <a:spcPct val="0"/>
                </a:spcAft>
                <a:defRPr/>
              </a:pPr>
              <a:r>
                <a:rPr lang="en-US" sz="1400" dirty="0">
                  <a:solidFill>
                    <a:srgbClr val="000000"/>
                  </a:solidFill>
                  <a:latin typeface="Arial"/>
                  <a:ea typeface="ＭＳ Ｐゴシック" charset="0"/>
                  <a:cs typeface="Arial"/>
                </a:rPr>
                <a:t>Console Room</a:t>
              </a:r>
            </a:p>
          </p:txBody>
        </p:sp>
        <p:sp>
          <p:nvSpPr>
            <p:cNvPr id="80" name="Rounded Rectangle 79"/>
            <p:cNvSpPr/>
            <p:nvPr/>
          </p:nvSpPr>
          <p:spPr>
            <a:xfrm>
              <a:off x="5692583" y="4575612"/>
              <a:ext cx="1293078" cy="453282"/>
            </a:xfrm>
            <a:prstGeom prst="roundRect">
              <a:avLst/>
            </a:prstGeom>
            <a:gradFill>
              <a:gsLst>
                <a:gs pos="0">
                  <a:srgbClr val="A3CCFF"/>
                </a:gs>
                <a:gs pos="100000">
                  <a:schemeClr val="accent1">
                    <a:tint val="15000"/>
                    <a:satMod val="350000"/>
                  </a:schemeClr>
                </a:gs>
              </a:gsLst>
            </a:gradFill>
            <a:ln>
              <a:solidFill>
                <a:srgbClr val="4B89D0"/>
              </a:solidFill>
            </a:ln>
          </p:spPr>
          <p:style>
            <a:lnRef idx="1">
              <a:schemeClr val="accent1"/>
            </a:lnRef>
            <a:fillRef idx="2">
              <a:schemeClr val="accent1"/>
            </a:fillRef>
            <a:effectRef idx="1">
              <a:schemeClr val="accent1"/>
            </a:effectRef>
            <a:fontRef idx="minor">
              <a:schemeClr val="dk1"/>
            </a:fontRef>
          </p:style>
          <p:txBody>
            <a:bodyPr anchor="ctr"/>
            <a:lstStyle/>
            <a:p>
              <a:pPr algn="ctr" eaLnBrk="0" fontAlgn="base" hangingPunct="0">
                <a:spcBef>
                  <a:spcPct val="0"/>
                </a:spcBef>
                <a:spcAft>
                  <a:spcPct val="0"/>
                </a:spcAft>
                <a:defRPr/>
              </a:pPr>
              <a:r>
                <a:rPr lang="en-US" sz="1050" dirty="0">
                  <a:solidFill>
                    <a:srgbClr val="000000"/>
                  </a:solidFill>
                  <a:latin typeface="Arial"/>
                  <a:cs typeface="Arial"/>
                </a:rPr>
                <a:t>OpenIGTLink Proxy</a:t>
              </a:r>
            </a:p>
          </p:txBody>
        </p:sp>
        <p:sp>
          <p:nvSpPr>
            <p:cNvPr id="81" name="Rounded Rectangle 80"/>
            <p:cNvSpPr/>
            <p:nvPr/>
          </p:nvSpPr>
          <p:spPr>
            <a:xfrm>
              <a:off x="5692583" y="5844802"/>
              <a:ext cx="1293078" cy="453282"/>
            </a:xfrm>
            <a:prstGeom prst="roundRect">
              <a:avLst/>
            </a:prstGeom>
            <a:gradFill>
              <a:gsLst>
                <a:gs pos="0">
                  <a:srgbClr val="A3CCFF"/>
                </a:gs>
                <a:gs pos="100000">
                  <a:schemeClr val="accent1">
                    <a:tint val="15000"/>
                    <a:satMod val="350000"/>
                  </a:schemeClr>
                </a:gs>
              </a:gsLst>
            </a:gradFill>
            <a:ln>
              <a:solidFill>
                <a:srgbClr val="4B89D0"/>
              </a:solidFill>
            </a:ln>
          </p:spPr>
          <p:style>
            <a:lnRef idx="1">
              <a:schemeClr val="accent1"/>
            </a:lnRef>
            <a:fillRef idx="2">
              <a:schemeClr val="accent1"/>
            </a:fillRef>
            <a:effectRef idx="1">
              <a:schemeClr val="accent1"/>
            </a:effectRef>
            <a:fontRef idx="minor">
              <a:schemeClr val="dk1"/>
            </a:fontRef>
          </p:style>
          <p:txBody>
            <a:bodyPr anchor="ctr"/>
            <a:lstStyle/>
            <a:p>
              <a:pPr algn="ctr" eaLnBrk="0" fontAlgn="base" hangingPunct="0">
                <a:spcBef>
                  <a:spcPct val="0"/>
                </a:spcBef>
                <a:spcAft>
                  <a:spcPct val="0"/>
                </a:spcAft>
                <a:defRPr/>
              </a:pPr>
              <a:r>
                <a:rPr lang="en-US" sz="1050" dirty="0">
                  <a:solidFill>
                    <a:srgbClr val="000000"/>
                  </a:solidFill>
                  <a:latin typeface="Arial"/>
                  <a:cs typeface="Arial"/>
                </a:rPr>
                <a:t>MRI Host Computer</a:t>
              </a:r>
            </a:p>
          </p:txBody>
        </p:sp>
        <p:sp>
          <p:nvSpPr>
            <p:cNvPr id="82" name="Rounded Rectangle 81"/>
            <p:cNvSpPr/>
            <p:nvPr/>
          </p:nvSpPr>
          <p:spPr>
            <a:xfrm>
              <a:off x="7394198" y="5844802"/>
              <a:ext cx="1293078" cy="453282"/>
            </a:xfrm>
            <a:prstGeom prst="roundRect">
              <a:avLst/>
            </a:prstGeom>
            <a:gradFill>
              <a:gsLst>
                <a:gs pos="0">
                  <a:srgbClr val="A3CCFF"/>
                </a:gs>
                <a:gs pos="100000">
                  <a:schemeClr val="accent1">
                    <a:tint val="15000"/>
                    <a:satMod val="350000"/>
                  </a:schemeClr>
                </a:gs>
              </a:gsLst>
            </a:gradFill>
            <a:ln>
              <a:solidFill>
                <a:srgbClr val="4B89D0"/>
              </a:solidFill>
            </a:ln>
          </p:spPr>
          <p:style>
            <a:lnRef idx="1">
              <a:schemeClr val="accent1"/>
            </a:lnRef>
            <a:fillRef idx="2">
              <a:schemeClr val="accent1"/>
            </a:fillRef>
            <a:effectRef idx="1">
              <a:schemeClr val="accent1"/>
            </a:effectRef>
            <a:fontRef idx="minor">
              <a:schemeClr val="dk1"/>
            </a:fontRef>
          </p:style>
          <p:txBody>
            <a:bodyPr anchor="ctr"/>
            <a:lstStyle/>
            <a:p>
              <a:pPr algn="ctr" eaLnBrk="0" fontAlgn="base" hangingPunct="0">
                <a:spcBef>
                  <a:spcPct val="0"/>
                </a:spcBef>
                <a:spcAft>
                  <a:spcPct val="0"/>
                </a:spcAft>
                <a:defRPr/>
              </a:pPr>
              <a:r>
                <a:rPr lang="en-US" sz="1050" dirty="0">
                  <a:solidFill>
                    <a:srgbClr val="000000"/>
                  </a:solidFill>
                  <a:latin typeface="Arial"/>
                  <a:cs typeface="Arial"/>
                </a:rPr>
                <a:t>MRI Hardware</a:t>
              </a:r>
            </a:p>
          </p:txBody>
        </p:sp>
        <p:cxnSp>
          <p:nvCxnSpPr>
            <p:cNvPr id="83" name="Straight Arrow Connector 82"/>
            <p:cNvCxnSpPr/>
            <p:nvPr/>
          </p:nvCxnSpPr>
          <p:spPr>
            <a:xfrm rot="5400000">
              <a:off x="5686269" y="4123281"/>
              <a:ext cx="902787" cy="1875"/>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84" name="Straight Arrow Connector 83"/>
            <p:cNvCxnSpPr/>
            <p:nvPr/>
          </p:nvCxnSpPr>
          <p:spPr>
            <a:xfrm rot="5400000">
              <a:off x="5725017" y="5436855"/>
              <a:ext cx="817797" cy="1875"/>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85" name="Straight Arrow Connector 84"/>
            <p:cNvCxnSpPr/>
            <p:nvPr/>
          </p:nvCxnSpPr>
          <p:spPr>
            <a:xfrm rot="5400000" flipH="1" flipV="1">
              <a:off x="6136035" y="4123281"/>
              <a:ext cx="902787" cy="1875"/>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86" name="Straight Arrow Connector 85"/>
            <p:cNvCxnSpPr/>
            <p:nvPr/>
          </p:nvCxnSpPr>
          <p:spPr>
            <a:xfrm rot="5400000" flipH="1" flipV="1">
              <a:off x="6187944" y="5442522"/>
              <a:ext cx="806465" cy="1875"/>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87" name="Straight Arrow Connector 86"/>
            <p:cNvCxnSpPr/>
            <p:nvPr/>
          </p:nvCxnSpPr>
          <p:spPr>
            <a:xfrm>
              <a:off x="6985660" y="5997785"/>
              <a:ext cx="408538" cy="1888"/>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88" name="Straight Arrow Connector 87"/>
            <p:cNvCxnSpPr/>
            <p:nvPr/>
          </p:nvCxnSpPr>
          <p:spPr>
            <a:xfrm rot="10800000">
              <a:off x="6985660" y="6141325"/>
              <a:ext cx="408538" cy="1888"/>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89" name="Straight Arrow Connector 88"/>
            <p:cNvCxnSpPr/>
            <p:nvPr/>
          </p:nvCxnSpPr>
          <p:spPr>
            <a:xfrm rot="5400000">
              <a:off x="6739227" y="4758821"/>
              <a:ext cx="2173867" cy="1873"/>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90" name="Straight Arrow Connector 89"/>
            <p:cNvCxnSpPr/>
            <p:nvPr/>
          </p:nvCxnSpPr>
          <p:spPr>
            <a:xfrm rot="5400000" flipH="1" flipV="1">
              <a:off x="7191804" y="4759758"/>
              <a:ext cx="2173867" cy="0"/>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sp>
          <p:nvSpPr>
            <p:cNvPr id="91" name="Rounded Rectangle 90"/>
            <p:cNvSpPr/>
            <p:nvPr/>
          </p:nvSpPr>
          <p:spPr>
            <a:xfrm>
              <a:off x="7394198" y="3217654"/>
              <a:ext cx="1293078" cy="453282"/>
            </a:xfrm>
            <a:prstGeom prst="roundRect">
              <a:avLst/>
            </a:prstGeom>
            <a:gradFill>
              <a:gsLst>
                <a:gs pos="0">
                  <a:srgbClr val="A3CCFF"/>
                </a:gs>
                <a:gs pos="100000">
                  <a:schemeClr val="accent1">
                    <a:tint val="15000"/>
                    <a:satMod val="350000"/>
                  </a:schemeClr>
                </a:gs>
              </a:gsLst>
            </a:gradFill>
            <a:ln>
              <a:solidFill>
                <a:srgbClr val="4B89D0"/>
              </a:solidFill>
            </a:ln>
          </p:spPr>
          <p:style>
            <a:lnRef idx="1">
              <a:schemeClr val="accent1"/>
            </a:lnRef>
            <a:fillRef idx="2">
              <a:schemeClr val="accent1"/>
            </a:fillRef>
            <a:effectRef idx="1">
              <a:schemeClr val="accent1"/>
            </a:effectRef>
            <a:fontRef idx="minor">
              <a:schemeClr val="dk1"/>
            </a:fontRef>
          </p:style>
          <p:txBody>
            <a:bodyPr anchor="ctr"/>
            <a:lstStyle/>
            <a:p>
              <a:pPr algn="ctr" eaLnBrk="0" fontAlgn="base" hangingPunct="0">
                <a:spcBef>
                  <a:spcPct val="0"/>
                </a:spcBef>
                <a:spcAft>
                  <a:spcPct val="0"/>
                </a:spcAft>
                <a:defRPr/>
              </a:pPr>
              <a:r>
                <a:rPr lang="en-US" sz="1050" dirty="0">
                  <a:solidFill>
                    <a:srgbClr val="000000"/>
                  </a:solidFill>
                  <a:latin typeface="Arial"/>
                  <a:cs typeface="Arial"/>
                </a:rPr>
                <a:t>MRI Scanner</a:t>
              </a:r>
            </a:p>
          </p:txBody>
        </p:sp>
        <p:sp>
          <p:nvSpPr>
            <p:cNvPr id="16409" name="TextBox 91"/>
            <p:cNvSpPr txBox="1">
              <a:spLocks noChangeArrowheads="1"/>
            </p:cNvSpPr>
            <p:nvPr/>
          </p:nvSpPr>
          <p:spPr bwMode="auto">
            <a:xfrm rot="-5400000">
              <a:off x="5498112" y="3961132"/>
              <a:ext cx="936562" cy="290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fontAlgn="base" hangingPunct="0">
                <a:spcBef>
                  <a:spcPct val="0"/>
                </a:spcBef>
                <a:spcAft>
                  <a:spcPct val="0"/>
                </a:spcAft>
              </a:pPr>
              <a:r>
                <a:rPr lang="en-US" sz="1000">
                  <a:solidFill>
                    <a:srgbClr val="000000"/>
                  </a:solidFill>
                  <a:latin typeface="Arial" charset="0"/>
                  <a:cs typeface="Arial" charset="0"/>
                </a:rPr>
                <a:t>Command</a:t>
              </a:r>
            </a:p>
          </p:txBody>
        </p:sp>
        <p:sp>
          <p:nvSpPr>
            <p:cNvPr id="16410" name="TextBox 92"/>
            <p:cNvSpPr txBox="1">
              <a:spLocks noChangeArrowheads="1"/>
            </p:cNvSpPr>
            <p:nvPr/>
          </p:nvSpPr>
          <p:spPr bwMode="auto">
            <a:xfrm rot="-5400000">
              <a:off x="5504411" y="5306993"/>
              <a:ext cx="936562" cy="290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fontAlgn="base" hangingPunct="0">
                <a:spcBef>
                  <a:spcPct val="0"/>
                </a:spcBef>
                <a:spcAft>
                  <a:spcPct val="0"/>
                </a:spcAft>
              </a:pPr>
              <a:r>
                <a:rPr lang="en-US" sz="1000">
                  <a:solidFill>
                    <a:srgbClr val="000000"/>
                  </a:solidFill>
                  <a:latin typeface="Arial" charset="0"/>
                  <a:cs typeface="Arial" charset="0"/>
                </a:rPr>
                <a:t>Command</a:t>
              </a:r>
            </a:p>
          </p:txBody>
        </p:sp>
        <p:sp>
          <p:nvSpPr>
            <p:cNvPr id="16411" name="TextBox 93"/>
            <p:cNvSpPr txBox="1">
              <a:spLocks noChangeArrowheads="1"/>
            </p:cNvSpPr>
            <p:nvPr/>
          </p:nvSpPr>
          <p:spPr bwMode="auto">
            <a:xfrm rot="-5400000">
              <a:off x="6127328" y="4055961"/>
              <a:ext cx="633507" cy="290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fontAlgn="base" hangingPunct="0">
                <a:spcBef>
                  <a:spcPct val="0"/>
                </a:spcBef>
                <a:spcAft>
                  <a:spcPct val="0"/>
                </a:spcAft>
              </a:pPr>
              <a:r>
                <a:rPr lang="en-US" sz="1000">
                  <a:solidFill>
                    <a:srgbClr val="000000"/>
                  </a:solidFill>
                  <a:latin typeface="Arial" charset="0"/>
                  <a:cs typeface="Arial" charset="0"/>
                </a:rPr>
                <a:t>Image</a:t>
              </a:r>
            </a:p>
          </p:txBody>
        </p:sp>
        <p:sp>
          <p:nvSpPr>
            <p:cNvPr id="16412" name="TextBox 94"/>
            <p:cNvSpPr txBox="1">
              <a:spLocks noChangeArrowheads="1"/>
            </p:cNvSpPr>
            <p:nvPr/>
          </p:nvSpPr>
          <p:spPr bwMode="auto">
            <a:xfrm rot="-5400000">
              <a:off x="6127328" y="5383116"/>
              <a:ext cx="633507" cy="290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fontAlgn="base" hangingPunct="0">
                <a:spcBef>
                  <a:spcPct val="0"/>
                </a:spcBef>
                <a:spcAft>
                  <a:spcPct val="0"/>
                </a:spcAft>
              </a:pPr>
              <a:r>
                <a:rPr lang="en-US" sz="1000">
                  <a:solidFill>
                    <a:srgbClr val="000000"/>
                  </a:solidFill>
                  <a:latin typeface="Arial" charset="0"/>
                  <a:cs typeface="Arial" charset="0"/>
                </a:rPr>
                <a:t>Image</a:t>
              </a:r>
            </a:p>
          </p:txBody>
        </p:sp>
        <p:sp>
          <p:nvSpPr>
            <p:cNvPr id="96" name="Freeform 95"/>
            <p:cNvSpPr/>
            <p:nvPr/>
          </p:nvSpPr>
          <p:spPr>
            <a:xfrm>
              <a:off x="6161089" y="2496180"/>
              <a:ext cx="365434" cy="640261"/>
            </a:xfrm>
            <a:custGeom>
              <a:avLst/>
              <a:gdLst>
                <a:gd name="connsiteX0" fmla="*/ 0 w 309935"/>
                <a:gd name="connsiteY0" fmla="*/ 0 h 544256"/>
                <a:gd name="connsiteX1" fmla="*/ 128510 w 309935"/>
                <a:gd name="connsiteY1" fmla="*/ 423310 h 544256"/>
                <a:gd name="connsiteX2" fmla="*/ 196544 w 309935"/>
                <a:gd name="connsiteY2" fmla="*/ 287246 h 544256"/>
                <a:gd name="connsiteX3" fmla="*/ 309935 w 309935"/>
                <a:gd name="connsiteY3" fmla="*/ 544256 h 544256"/>
                <a:gd name="connsiteX4" fmla="*/ 204103 w 309935"/>
                <a:gd name="connsiteY4" fmla="*/ 68032 h 544256"/>
                <a:gd name="connsiteX5" fmla="*/ 136069 w 309935"/>
                <a:gd name="connsiteY5" fmla="*/ 211655 h 544256"/>
                <a:gd name="connsiteX6" fmla="*/ 0 w 309935"/>
                <a:gd name="connsiteY6" fmla="*/ 0 h 54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935" h="544256">
                  <a:moveTo>
                    <a:pt x="0" y="0"/>
                  </a:moveTo>
                  <a:lnTo>
                    <a:pt x="128510" y="423310"/>
                  </a:lnTo>
                  <a:lnTo>
                    <a:pt x="196544" y="287246"/>
                  </a:lnTo>
                  <a:lnTo>
                    <a:pt x="309935" y="544256"/>
                  </a:lnTo>
                  <a:lnTo>
                    <a:pt x="204103" y="68032"/>
                  </a:lnTo>
                  <a:lnTo>
                    <a:pt x="136069" y="211655"/>
                  </a:lnTo>
                  <a:lnTo>
                    <a:pt x="0" y="0"/>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400">
                <a:solidFill>
                  <a:srgbClr val="FFFFFF"/>
                </a:solidFill>
                <a:latin typeface="Arial"/>
              </a:endParaRPr>
            </a:p>
          </p:txBody>
        </p:sp>
        <p:cxnSp>
          <p:nvCxnSpPr>
            <p:cNvPr id="97" name="Straight Arrow Connector 96"/>
            <p:cNvCxnSpPr/>
            <p:nvPr/>
          </p:nvCxnSpPr>
          <p:spPr>
            <a:xfrm rot="5400000">
              <a:off x="5732564" y="2815367"/>
              <a:ext cx="804576" cy="0"/>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98" name="Straight Arrow Connector 97"/>
            <p:cNvCxnSpPr/>
            <p:nvPr/>
          </p:nvCxnSpPr>
          <p:spPr>
            <a:xfrm rot="5400000" flipH="1" flipV="1">
              <a:off x="6187016" y="2814430"/>
              <a:ext cx="804576" cy="1873"/>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sp>
          <p:nvSpPr>
            <p:cNvPr id="16416" name="TextBox 98"/>
            <p:cNvSpPr txBox="1">
              <a:spLocks noChangeArrowheads="1"/>
            </p:cNvSpPr>
            <p:nvPr/>
          </p:nvSpPr>
          <p:spPr bwMode="auto">
            <a:xfrm rot="-5400000">
              <a:off x="5499602" y="2665906"/>
              <a:ext cx="936562" cy="290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fontAlgn="base" hangingPunct="0">
                <a:spcBef>
                  <a:spcPct val="0"/>
                </a:spcBef>
                <a:spcAft>
                  <a:spcPct val="0"/>
                </a:spcAft>
              </a:pPr>
              <a:r>
                <a:rPr lang="en-US" sz="1000">
                  <a:solidFill>
                    <a:srgbClr val="000000"/>
                  </a:solidFill>
                  <a:latin typeface="Arial" charset="0"/>
                  <a:cs typeface="Arial" charset="0"/>
                </a:rPr>
                <a:t>Command</a:t>
              </a:r>
            </a:p>
          </p:txBody>
        </p:sp>
        <p:sp>
          <p:nvSpPr>
            <p:cNvPr id="16417" name="TextBox 99"/>
            <p:cNvSpPr txBox="1">
              <a:spLocks noChangeArrowheads="1"/>
            </p:cNvSpPr>
            <p:nvPr/>
          </p:nvSpPr>
          <p:spPr bwMode="auto">
            <a:xfrm rot="-5400000">
              <a:off x="6146333" y="2771138"/>
              <a:ext cx="633507" cy="290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fontAlgn="base" hangingPunct="0">
                <a:spcBef>
                  <a:spcPct val="0"/>
                </a:spcBef>
                <a:spcAft>
                  <a:spcPct val="0"/>
                </a:spcAft>
              </a:pPr>
              <a:r>
                <a:rPr lang="en-US" sz="1000">
                  <a:solidFill>
                    <a:srgbClr val="000000"/>
                  </a:solidFill>
                  <a:latin typeface="Arial" charset="0"/>
                  <a:cs typeface="Arial" charset="0"/>
                </a:rPr>
                <a:t>Image</a:t>
              </a:r>
            </a:p>
          </p:txBody>
        </p:sp>
      </p:grpSp>
      <p:sp>
        <p:nvSpPr>
          <p:cNvPr id="16388" name="TextBox 101"/>
          <p:cNvSpPr txBox="1">
            <a:spLocks noChangeArrowheads="1"/>
          </p:cNvSpPr>
          <p:nvPr/>
        </p:nvSpPr>
        <p:spPr bwMode="auto">
          <a:xfrm>
            <a:off x="4572000" y="5867400"/>
            <a:ext cx="42751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fontAlgn="base" hangingPunct="0">
              <a:spcBef>
                <a:spcPct val="0"/>
              </a:spcBef>
              <a:spcAft>
                <a:spcPct val="0"/>
              </a:spcAft>
            </a:pPr>
            <a:r>
              <a:rPr lang="en-US" sz="1400">
                <a:solidFill>
                  <a:srgbClr val="000000"/>
                </a:solidFill>
                <a:latin typeface="Arial" charset="0"/>
                <a:cs typeface="Arial" charset="0"/>
              </a:rPr>
              <a:t>Tokuda J., et al. CARS 2012, June 27-30, Pisa Italy</a:t>
            </a:r>
          </a:p>
        </p:txBody>
      </p:sp>
      <p:pic>
        <p:nvPicPr>
          <p:cNvPr id="16389" name="iPhoneMRI_inroom.wmv" descr="/Users/junichi/Desktop/OpenIGTLink_for_Ron/iPhoneMRI_inroom.wm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114800" y="2057400"/>
            <a:ext cx="4673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219200" y="990600"/>
            <a:ext cx="6669164" cy="461665"/>
          </a:xfrm>
          <a:prstGeom prst="rect">
            <a:avLst/>
          </a:prstGeom>
          <a:noFill/>
        </p:spPr>
        <p:txBody>
          <a:bodyPr wrap="none" rtlCol="0">
            <a:spAutoFit/>
          </a:bodyPr>
          <a:lstStyle/>
          <a:p>
            <a:pPr eaLnBrk="0" fontAlgn="base" hangingPunct="0">
              <a:spcBef>
                <a:spcPct val="0"/>
              </a:spcBef>
              <a:spcAft>
                <a:spcPct val="0"/>
              </a:spcAft>
            </a:pPr>
            <a:r>
              <a:rPr lang="en-US" sz="2400" dirty="0" smtClean="0">
                <a:solidFill>
                  <a:srgbClr val="000000"/>
                </a:solidFill>
                <a:latin typeface="Arial"/>
                <a:ea typeface="ＭＳ Ｐゴシック" charset="0"/>
                <a:cs typeface="ＭＳ Ｐゴシック" charset="0"/>
              </a:rPr>
              <a:t>Use an iPhone to control scan plane acquisition</a:t>
            </a:r>
            <a:endParaRPr lang="en-US" sz="2400" dirty="0">
              <a:solidFill>
                <a:srgbClr val="000000"/>
              </a:solidFill>
              <a:latin typeface="Arial"/>
              <a:ea typeface="ＭＳ Ｐゴシック" charset="0"/>
              <a:cs typeface="ＭＳ Ｐゴシック" charset="0"/>
            </a:endParaRPr>
          </a:p>
        </p:txBody>
      </p:sp>
    </p:spTree>
    <p:extLst>
      <p:ext uri="{BB962C8B-B14F-4D97-AF65-F5344CB8AC3E}">
        <p14:creationId xmlns:p14="http://schemas.microsoft.com/office/powerpoint/2010/main" val="34346424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3800" fill="hold"/>
                                        <p:tgtEl>
                                          <p:spTgt spid="1638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endCondLst>
                    <p:cond evt="onNext" delay="0">
                      <p:tgtEl>
                        <p:sldTgt/>
                      </p:tgtEl>
                    </p:cond>
                    <p:cond evt="onPrev" delay="0">
                      <p:tgtEl>
                        <p:sldTgt/>
                      </p:tgtEl>
                    </p:cond>
                  </p:endCondLst>
                </p:cTn>
                <p:tgtEl>
                  <p:spTgt spid="16389"/>
                </p:tgtEl>
              </p:cMediaNode>
            </p:video>
            <p:seq concurrent="1" nextAc="seek">
              <p:cTn id="8" restart="whenNotActive" fill="hold" evtFilter="cancelBubble" nodeType="interactiveSeq">
                <p:stCondLst>
                  <p:cond evt="onClick" delay="0">
                    <p:tgtEl>
                      <p:spTgt spid="1638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6389"/>
                                        </p:tgtEl>
                                      </p:cBhvr>
                                    </p:cmd>
                                  </p:childTnLst>
                                </p:cTn>
                              </p:par>
                            </p:childTnLst>
                          </p:cTn>
                        </p:par>
                      </p:childTnLst>
                    </p:cTn>
                  </p:par>
                </p:childTnLst>
              </p:cTn>
              <p:nextCondLst>
                <p:cond evt="onClick" delay="0">
                  <p:tgtEl>
                    <p:spTgt spid="16389"/>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p:txBody>
          <a:bodyPr/>
          <a:lstStyle/>
          <a:p>
            <a:r>
              <a:rPr lang="en-US" dirty="0">
                <a:latin typeface="Arial" charset="0"/>
                <a:ea typeface="ＭＳ Ｐゴシック" charset="0"/>
                <a:cs typeface="ＭＳ Ｐゴシック" charset="0"/>
              </a:rPr>
              <a:t>US </a:t>
            </a:r>
            <a:r>
              <a:rPr lang="en-US" dirty="0" smtClean="0">
                <a:latin typeface="Arial" charset="0"/>
                <a:ea typeface="ＭＳ Ｐゴシック" charset="0"/>
                <a:cs typeface="ＭＳ Ｐゴシック" charset="0"/>
              </a:rPr>
              <a:t>Tracking: 2011: Bench</a:t>
            </a:r>
            <a:endParaRPr lang="en-US" dirty="0">
              <a:latin typeface="Arial" charset="0"/>
              <a:ea typeface="ＭＳ Ｐゴシック" charset="0"/>
              <a:cs typeface="ＭＳ Ｐゴシック" charset="0"/>
            </a:endParaRPr>
          </a:p>
        </p:txBody>
      </p:sp>
      <p:sp>
        <p:nvSpPr>
          <p:cNvPr id="2" name="Content Placeholder 1"/>
          <p:cNvSpPr>
            <a:spLocks noGrp="1"/>
          </p:cNvSpPr>
          <p:nvPr>
            <p:ph idx="1"/>
          </p:nvPr>
        </p:nvSpPr>
        <p:spPr/>
        <p:txBody>
          <a:bodyPr/>
          <a:lstStyle/>
          <a:p>
            <a:endParaRPr lang="en-US"/>
          </a:p>
        </p:txBody>
      </p:sp>
      <p:sp>
        <p:nvSpPr>
          <p:cNvPr id="4" name="TextBox 3"/>
          <p:cNvSpPr txBox="1">
            <a:spLocks noChangeArrowheads="1"/>
          </p:cNvSpPr>
          <p:nvPr/>
        </p:nvSpPr>
        <p:spPr bwMode="auto">
          <a:xfrm>
            <a:off x="4724400" y="6400800"/>
            <a:ext cx="2394180" cy="246221"/>
          </a:xfrm>
          <a:prstGeom prst="rect">
            <a:avLst/>
          </a:prstGeom>
          <a:noFill/>
          <a:ln w="9525">
            <a:noFill/>
            <a:miter lim="800000"/>
            <a:headEnd/>
            <a:tailEnd/>
          </a:ln>
        </p:spPr>
        <p:txBody>
          <a:bodyPr wrap="none">
            <a:spAutoFit/>
          </a:bodyPr>
          <a:lstStyle/>
          <a:p>
            <a:pPr eaLnBrk="0" fontAlgn="base" hangingPunct="0">
              <a:spcBef>
                <a:spcPct val="0"/>
              </a:spcBef>
              <a:spcAft>
                <a:spcPct val="0"/>
              </a:spcAft>
              <a:defRPr/>
            </a:pPr>
            <a:r>
              <a:rPr lang="en-US" sz="1000" dirty="0">
                <a:solidFill>
                  <a:srgbClr val="000000"/>
                </a:solidFill>
                <a:latin typeface="Arial"/>
                <a:ea typeface="ＭＳ Ｐゴシック" charset="0"/>
                <a:cs typeface="ＭＳ Ｐゴシック" charset="0"/>
              </a:rPr>
              <a:t>Movie courtesy </a:t>
            </a:r>
            <a:r>
              <a:rPr lang="en-US" sz="1000" dirty="0" err="1">
                <a:solidFill>
                  <a:srgbClr val="000000"/>
                </a:solidFill>
                <a:latin typeface="Arial"/>
                <a:ea typeface="ＭＳ Ｐゴシック" charset="0"/>
                <a:cs typeface="ＭＳ Ｐゴシック" charset="0"/>
              </a:rPr>
              <a:t>Ungi</a:t>
            </a:r>
            <a:r>
              <a:rPr lang="en-US" sz="1000" dirty="0">
                <a:solidFill>
                  <a:srgbClr val="000000"/>
                </a:solidFill>
                <a:latin typeface="Arial"/>
                <a:ea typeface="ＭＳ Ｐゴシック" charset="0"/>
                <a:cs typeface="ＭＳ Ｐゴシック" charset="0"/>
              </a:rPr>
              <a:t>, Lasso, </a:t>
            </a:r>
            <a:r>
              <a:rPr lang="en-US" sz="1000" dirty="0" err="1">
                <a:solidFill>
                  <a:srgbClr val="000000"/>
                </a:solidFill>
                <a:latin typeface="Arial"/>
                <a:ea typeface="ＭＳ Ｐゴシック" charset="0"/>
                <a:cs typeface="ＭＳ Ｐゴシック" charset="0"/>
              </a:rPr>
              <a:t>Fichtinger</a:t>
            </a:r>
            <a:endParaRPr lang="en-US" sz="1000" dirty="0">
              <a:solidFill>
                <a:srgbClr val="000000"/>
              </a:solidFill>
              <a:latin typeface="Arial"/>
              <a:ea typeface="ＭＳ Ｐゴシック" charset="0"/>
              <a:cs typeface="ＭＳ Ｐゴシック" charset="0"/>
            </a:endParaRPr>
          </a:p>
        </p:txBody>
      </p:sp>
      <p:pic>
        <p:nvPicPr>
          <p:cNvPr id="3" name="LiveProstateUS_2011-10-06.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066800"/>
            <a:ext cx="9144000" cy="5138737"/>
          </a:xfrm>
          <a:prstGeom prst="rect">
            <a:avLst/>
          </a:prstGeom>
        </p:spPr>
      </p:pic>
    </p:spTree>
    <p:extLst>
      <p:ext uri="{BB962C8B-B14F-4D97-AF65-F5344CB8AC3E}">
        <p14:creationId xmlns:p14="http://schemas.microsoft.com/office/powerpoint/2010/main" val="8771118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267200" y="1371600"/>
            <a:ext cx="3929150" cy="832645"/>
          </a:xfrm>
          <a:prstGeom prst="rect">
            <a:avLst/>
          </a:prstGeom>
          <a:noFill/>
        </p:spPr>
        <p:txBody>
          <a:bodyPr wrap="square" rtlCol="0">
            <a:spAutoFit/>
          </a:bodyPr>
          <a:lstStyle/>
          <a:p>
            <a:pPr eaLnBrk="0" fontAlgn="base" hangingPunct="0">
              <a:spcBef>
                <a:spcPct val="0"/>
              </a:spcBef>
              <a:spcAft>
                <a:spcPct val="0"/>
              </a:spcAft>
            </a:pPr>
            <a:r>
              <a:rPr lang="en-US" sz="1200" dirty="0" smtClean="0">
                <a:solidFill>
                  <a:srgbClr val="000000"/>
                </a:solidFill>
                <a:latin typeface="Arial"/>
                <a:ea typeface="ＭＳ Ｐゴシック" charset="0"/>
                <a:cs typeface="ＭＳ Ｐゴシック" charset="0"/>
              </a:rPr>
              <a:t>Research setup in AMIGO showing BK </a:t>
            </a:r>
            <a:r>
              <a:rPr lang="en-US" sz="1200" dirty="0" err="1" smtClean="0">
                <a:solidFill>
                  <a:srgbClr val="000000"/>
                </a:solidFill>
                <a:latin typeface="Arial"/>
                <a:ea typeface="ＭＳ Ｐゴシック" charset="0"/>
                <a:cs typeface="ＭＳ Ｐゴシック" charset="0"/>
              </a:rPr>
              <a:t>ProFocus</a:t>
            </a:r>
            <a:r>
              <a:rPr lang="en-US" sz="1200" dirty="0" smtClean="0">
                <a:solidFill>
                  <a:srgbClr val="000000"/>
                </a:solidFill>
                <a:latin typeface="Arial"/>
                <a:ea typeface="ＭＳ Ｐゴシック" charset="0"/>
                <a:cs typeface="ＭＳ Ｐゴシック" charset="0"/>
              </a:rPr>
              <a:t> and TRUS BK 8848 </a:t>
            </a:r>
            <a:r>
              <a:rPr lang="en-US" sz="1200" dirty="0" err="1" smtClean="0">
                <a:solidFill>
                  <a:srgbClr val="000000"/>
                </a:solidFill>
                <a:latin typeface="Arial"/>
                <a:ea typeface="ＭＳ Ｐゴシック" charset="0"/>
                <a:cs typeface="ＭＳ Ｐゴシック" charset="0"/>
              </a:rPr>
              <a:t>transrectal</a:t>
            </a:r>
            <a:r>
              <a:rPr lang="en-US" sz="1200" dirty="0" smtClean="0">
                <a:solidFill>
                  <a:srgbClr val="000000"/>
                </a:solidFill>
                <a:latin typeface="Arial"/>
                <a:ea typeface="ＭＳ Ｐゴシック" charset="0"/>
                <a:cs typeface="ＭＳ Ｐゴシック" charset="0"/>
              </a:rPr>
              <a:t> probe with orientation spatial sensor, interfaced to 3DSlicer via </a:t>
            </a:r>
            <a:r>
              <a:rPr lang="en-US" sz="1200" dirty="0" err="1" smtClean="0">
                <a:solidFill>
                  <a:srgbClr val="000000"/>
                </a:solidFill>
                <a:latin typeface="Arial"/>
                <a:ea typeface="ＭＳ Ｐゴシック" charset="0"/>
                <a:cs typeface="ＭＳ Ｐゴシック" charset="0"/>
              </a:rPr>
              <a:t>PlusServer</a:t>
            </a:r>
            <a:r>
              <a:rPr lang="en-US" sz="1200" dirty="0" smtClean="0">
                <a:solidFill>
                  <a:srgbClr val="000000"/>
                </a:solidFill>
                <a:latin typeface="Arial"/>
                <a:ea typeface="ＭＳ Ｐゴシック" charset="0"/>
                <a:cs typeface="ＭＳ Ｐゴシック" charset="0"/>
              </a:rPr>
              <a:t> library and </a:t>
            </a:r>
            <a:r>
              <a:rPr lang="en-US" sz="1200" dirty="0" err="1" smtClean="0">
                <a:solidFill>
                  <a:srgbClr val="000000"/>
                </a:solidFill>
                <a:latin typeface="Arial"/>
                <a:ea typeface="ＭＳ Ｐゴシック" charset="0"/>
                <a:cs typeface="ＭＳ Ｐゴシック" charset="0"/>
              </a:rPr>
              <a:t>OpenIGTLink</a:t>
            </a:r>
            <a:r>
              <a:rPr lang="en-US" sz="1200" dirty="0" smtClean="0">
                <a:solidFill>
                  <a:srgbClr val="000000"/>
                </a:solidFill>
                <a:latin typeface="Arial"/>
                <a:ea typeface="ＭＳ Ｐゴシック" charset="0"/>
                <a:cs typeface="ＭＳ Ｐゴシック" charset="0"/>
              </a:rPr>
              <a:t>.</a:t>
            </a:r>
            <a:endParaRPr lang="en-US" sz="1200" dirty="0">
              <a:solidFill>
                <a:srgbClr val="000000"/>
              </a:solidFill>
              <a:latin typeface="Arial"/>
              <a:ea typeface="ＭＳ Ｐゴシック" charset="0"/>
              <a:cs typeface="ＭＳ Ｐゴシック" charset="0"/>
            </a:endParaRPr>
          </a:p>
        </p:txBody>
      </p:sp>
      <p:sp>
        <p:nvSpPr>
          <p:cNvPr id="3" name="Title 2"/>
          <p:cNvSpPr>
            <a:spLocks noGrp="1"/>
          </p:cNvSpPr>
          <p:nvPr>
            <p:ph type="title"/>
          </p:nvPr>
        </p:nvSpPr>
        <p:spPr/>
        <p:txBody>
          <a:bodyPr/>
          <a:lstStyle/>
          <a:p>
            <a:r>
              <a:rPr lang="en-US" dirty="0" smtClean="0"/>
              <a:t>US Tracking</a:t>
            </a:r>
            <a:r>
              <a:rPr lang="en-US" baseline="0" dirty="0" smtClean="0"/>
              <a:t> 2012: To Bedside</a:t>
            </a:r>
            <a:endParaRPr lang="en-US" dirty="0"/>
          </a:p>
        </p:txBody>
      </p:sp>
      <p:sp>
        <p:nvSpPr>
          <p:cNvPr id="7" name="Rectangle 6"/>
          <p:cNvSpPr/>
          <p:nvPr/>
        </p:nvSpPr>
        <p:spPr>
          <a:xfrm>
            <a:off x="4953000" y="6400800"/>
            <a:ext cx="1107087" cy="236988"/>
          </a:xfrm>
          <a:prstGeom prst="rect">
            <a:avLst/>
          </a:prstGeom>
        </p:spPr>
        <p:txBody>
          <a:bodyPr wrap="none" lIns="82296" tIns="41148" rIns="82296" bIns="41148">
            <a:spAutoFit/>
          </a:bodyPr>
          <a:lstStyle/>
          <a:p>
            <a:pPr eaLnBrk="0" fontAlgn="base" hangingPunct="0">
              <a:spcBef>
                <a:spcPct val="0"/>
              </a:spcBef>
              <a:spcAft>
                <a:spcPct val="0"/>
              </a:spcAft>
            </a:pPr>
            <a:r>
              <a:rPr lang="en-US" sz="1000" dirty="0" smtClean="0">
                <a:solidFill>
                  <a:srgbClr val="000000"/>
                </a:solidFill>
                <a:latin typeface="Arial"/>
                <a:ea typeface="ＭＳ Ｐゴシック" charset="0"/>
                <a:cs typeface="ＭＳ Ｐゴシック" charset="0"/>
              </a:rPr>
              <a:t>A. </a:t>
            </a:r>
            <a:r>
              <a:rPr lang="en-US" sz="1000" dirty="0" err="1" smtClean="0">
                <a:solidFill>
                  <a:srgbClr val="000000"/>
                </a:solidFill>
                <a:latin typeface="Arial"/>
                <a:ea typeface="ＭＳ Ｐゴシック" charset="0"/>
                <a:cs typeface="ＭＳ Ｐゴシック" charset="0"/>
              </a:rPr>
              <a:t>Fedorov</a:t>
            </a:r>
            <a:r>
              <a:rPr lang="en-US" sz="1000" dirty="0" smtClean="0">
                <a:solidFill>
                  <a:srgbClr val="000000"/>
                </a:solidFill>
                <a:latin typeface="Arial"/>
                <a:ea typeface="ＭＳ Ｐゴシック" charset="0"/>
                <a:cs typeface="ＭＳ Ｐゴシック" charset="0"/>
              </a:rPr>
              <a:t> et al.</a:t>
            </a:r>
            <a:endParaRPr lang="en-US" sz="1000" dirty="0">
              <a:solidFill>
                <a:srgbClr val="000000"/>
              </a:solidFill>
              <a:latin typeface="Arial"/>
              <a:ea typeface="ＭＳ Ｐゴシック" charset="0"/>
              <a:cs typeface="ＭＳ Ｐゴシック" charset="0"/>
            </a:endParaRPr>
          </a:p>
        </p:txBody>
      </p:sp>
      <p:grpSp>
        <p:nvGrpSpPr>
          <p:cNvPr id="8" name="Group 7"/>
          <p:cNvGrpSpPr>
            <a:grpSpLocks noChangeAspect="1"/>
          </p:cNvGrpSpPr>
          <p:nvPr/>
        </p:nvGrpSpPr>
        <p:grpSpPr>
          <a:xfrm>
            <a:off x="1447800" y="988100"/>
            <a:ext cx="2514600" cy="1261148"/>
            <a:chOff x="3006567" y="2454742"/>
            <a:chExt cx="3490228" cy="1809550"/>
          </a:xfrm>
        </p:grpSpPr>
        <p:pic>
          <p:nvPicPr>
            <p:cNvPr id="9" name="Picture 8"/>
            <p:cNvPicPr>
              <a:picLocks noChangeAspect="1"/>
            </p:cNvPicPr>
            <p:nvPr/>
          </p:nvPicPr>
          <p:blipFill>
            <a:blip r:embed="rId2"/>
            <a:stretch>
              <a:fillRect/>
            </a:stretch>
          </p:blipFill>
          <p:spPr>
            <a:xfrm>
              <a:off x="3006567" y="2454742"/>
              <a:ext cx="3490228" cy="1681028"/>
            </a:xfrm>
            <a:prstGeom prst="rect">
              <a:avLst/>
            </a:prstGeom>
          </p:spPr>
        </p:pic>
        <p:sp>
          <p:nvSpPr>
            <p:cNvPr id="10" name="Rectangle 9"/>
            <p:cNvSpPr/>
            <p:nvPr/>
          </p:nvSpPr>
          <p:spPr>
            <a:xfrm>
              <a:off x="3006567" y="3866842"/>
              <a:ext cx="3371236" cy="397450"/>
            </a:xfrm>
            <a:prstGeom prst="rect">
              <a:avLst/>
            </a:prstGeom>
          </p:spPr>
          <p:txBody>
            <a:bodyPr wrap="none">
              <a:spAutoFit/>
            </a:bodyPr>
            <a:lstStyle/>
            <a:p>
              <a:pPr eaLnBrk="0" fontAlgn="base" hangingPunct="0">
                <a:spcBef>
                  <a:spcPct val="0"/>
                </a:spcBef>
                <a:spcAft>
                  <a:spcPct val="0"/>
                </a:spcAft>
              </a:pPr>
              <a:r>
                <a:rPr lang="en-US" sz="1200" dirty="0" smtClean="0">
                  <a:solidFill>
                    <a:srgbClr val="000000"/>
                  </a:solidFill>
                  <a:latin typeface="Arial"/>
                  <a:ea typeface="ＭＳ Ｐゴシック" charset="0"/>
                  <a:cs typeface="ＭＳ Ｐゴシック" charset="0"/>
                </a:rPr>
                <a:t>Sketch courtesy Wendy </a:t>
              </a:r>
              <a:r>
                <a:rPr lang="en-US" sz="1200" dirty="0" err="1" smtClean="0">
                  <a:solidFill>
                    <a:srgbClr val="000000"/>
                  </a:solidFill>
                  <a:latin typeface="Arial"/>
                  <a:ea typeface="ＭＳ Ｐゴシック" charset="0"/>
                  <a:cs typeface="ＭＳ Ｐゴシック" charset="0"/>
                </a:rPr>
                <a:t>Plesniak</a:t>
              </a:r>
              <a:endParaRPr lang="en-US" sz="1200" dirty="0">
                <a:solidFill>
                  <a:srgbClr val="000000"/>
                </a:solidFill>
                <a:latin typeface="Arial"/>
                <a:ea typeface="ＭＳ Ｐゴシック" charset="0"/>
                <a:cs typeface="ＭＳ Ｐゴシック" charset="0"/>
              </a:endParaRPr>
            </a:p>
          </p:txBody>
        </p:sp>
      </p:grpSp>
      <p:pic>
        <p:nvPicPr>
          <p:cNvPr id="2" name="Picture 1" descr="Screen Shot 2012-09-23 at 10.13.0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2362200"/>
            <a:ext cx="6793301" cy="3810000"/>
          </a:xfrm>
          <a:prstGeom prst="rect">
            <a:avLst/>
          </a:prstGeom>
        </p:spPr>
      </p:pic>
    </p:spTree>
    <p:extLst>
      <p:ext uri="{BB962C8B-B14F-4D97-AF65-F5344CB8AC3E}">
        <p14:creationId xmlns:p14="http://schemas.microsoft.com/office/powerpoint/2010/main" val="8141549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mn-lt"/>
              </a:rPr>
              <a:t>Thanks For Your Attention</a:t>
            </a:r>
            <a:endParaRPr lang="en-US" dirty="0">
              <a:latin typeface="+mn-lt"/>
            </a:endParaRPr>
          </a:p>
        </p:txBody>
      </p:sp>
      <p:sp>
        <p:nvSpPr>
          <p:cNvPr id="7" name="Content Placeholder 6"/>
          <p:cNvSpPr>
            <a:spLocks noGrp="1"/>
          </p:cNvSpPr>
          <p:nvPr>
            <p:ph idx="1"/>
          </p:nvPr>
        </p:nvSpPr>
        <p:spPr>
          <a:xfrm>
            <a:off x="338015" y="1295400"/>
            <a:ext cx="4110241" cy="4648200"/>
          </a:xfrm>
        </p:spPr>
        <p:txBody>
          <a:bodyPr/>
          <a:lstStyle/>
          <a:p>
            <a:pPr marL="0" indent="0">
              <a:buNone/>
            </a:pPr>
            <a:r>
              <a:rPr lang="en-US" dirty="0" smtClean="0">
                <a:latin typeface="+mn-lt"/>
              </a:rPr>
              <a:t>Questions and comments?</a:t>
            </a:r>
          </a:p>
          <a:p>
            <a:pPr marL="0" indent="0">
              <a:buNone/>
            </a:pPr>
            <a:endParaRPr lang="en-US" dirty="0" smtClean="0">
              <a:latin typeface="+mn-lt"/>
            </a:endParaRPr>
          </a:p>
          <a:p>
            <a:pPr marL="0" indent="0">
              <a:buNone/>
            </a:pPr>
            <a:r>
              <a:rPr lang="en-US" dirty="0" smtClean="0">
                <a:latin typeface="+mn-lt"/>
              </a:rPr>
              <a:t>http://</a:t>
            </a:r>
            <a:r>
              <a:rPr lang="en-US" dirty="0" err="1" smtClean="0">
                <a:latin typeface="+mn-lt"/>
              </a:rPr>
              <a:t>www.slicer.org</a:t>
            </a:r>
            <a:endParaRPr lang="en-US" dirty="0">
              <a:latin typeface="+mn-lt"/>
            </a:endParaRPr>
          </a:p>
        </p:txBody>
      </p:sp>
      <p:pic>
        <p:nvPicPr>
          <p:cNvPr id="8" name="Picture 7" descr="BusinesCar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8513" y="1016425"/>
            <a:ext cx="4011897" cy="5196806"/>
          </a:xfrm>
          <a:prstGeom prst="rect">
            <a:avLst/>
          </a:prstGeom>
        </p:spPr>
      </p:pic>
    </p:spTree>
    <p:extLst>
      <p:ext uri="{BB962C8B-B14F-4D97-AF65-F5344CB8AC3E}">
        <p14:creationId xmlns:p14="http://schemas.microsoft.com/office/powerpoint/2010/main" val="10064620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2275" y="304800"/>
            <a:ext cx="7310067" cy="533400"/>
          </a:xfrm>
        </p:spPr>
        <p:txBody>
          <a:bodyPr/>
          <a:lstStyle/>
          <a:p>
            <a:r>
              <a:rPr lang="en-US" sz="4000" dirty="0" smtClean="0">
                <a:latin typeface="+mn-lt"/>
              </a:rPr>
              <a:t>Increasing Importance of MIC</a:t>
            </a:r>
            <a:endParaRPr lang="en-US" sz="4000" dirty="0">
              <a:latin typeface="+mn-lt"/>
            </a:endParaRPr>
          </a:p>
        </p:txBody>
      </p:sp>
      <p:sp>
        <p:nvSpPr>
          <p:cNvPr id="3" name="Content Placeholder 2"/>
          <p:cNvSpPr>
            <a:spLocks noGrp="1"/>
          </p:cNvSpPr>
          <p:nvPr>
            <p:ph idx="1"/>
          </p:nvPr>
        </p:nvSpPr>
        <p:spPr>
          <a:xfrm>
            <a:off x="147870" y="1295400"/>
            <a:ext cx="4652730" cy="4648200"/>
          </a:xfrm>
        </p:spPr>
        <p:txBody>
          <a:bodyPr/>
          <a:lstStyle/>
          <a:p>
            <a:r>
              <a:rPr lang="en-US" sz="3200" dirty="0" smtClean="0">
                <a:latin typeface="+mn-lt"/>
              </a:rPr>
              <a:t>M</a:t>
            </a:r>
            <a:r>
              <a:rPr lang="en-US" sz="2800" dirty="0" smtClean="0">
                <a:latin typeface="+mn-lt"/>
              </a:rPr>
              <a:t>ore applications</a:t>
            </a:r>
          </a:p>
          <a:p>
            <a:pPr lvl="1"/>
            <a:r>
              <a:rPr lang="en-US" sz="2400" dirty="0" smtClean="0">
                <a:latin typeface="+mn-lt"/>
              </a:rPr>
              <a:t>Discovery, Diagnosis</a:t>
            </a:r>
          </a:p>
          <a:p>
            <a:pPr lvl="1"/>
            <a:r>
              <a:rPr lang="en-US" sz="2400" dirty="0" smtClean="0">
                <a:latin typeface="+mn-lt"/>
              </a:rPr>
              <a:t>Therapy monitoring</a:t>
            </a:r>
          </a:p>
          <a:p>
            <a:r>
              <a:rPr lang="en-US" sz="2800" dirty="0" smtClean="0">
                <a:latin typeface="+mn-lt"/>
              </a:rPr>
              <a:t>More data and complexity</a:t>
            </a:r>
          </a:p>
          <a:p>
            <a:pPr lvl="1"/>
            <a:r>
              <a:rPr lang="en-US" sz="2400" dirty="0" smtClean="0">
                <a:latin typeface="+mn-lt"/>
              </a:rPr>
              <a:t>Gigabytes to terabytes</a:t>
            </a:r>
          </a:p>
          <a:p>
            <a:pPr lvl="1"/>
            <a:r>
              <a:rPr lang="en-US" sz="2400" dirty="0" smtClean="0">
                <a:latin typeface="+mn-lt"/>
              </a:rPr>
              <a:t>fMRI, molecular </a:t>
            </a:r>
            <a:br>
              <a:rPr lang="en-US" sz="2400" dirty="0" smtClean="0">
                <a:latin typeface="+mn-lt"/>
              </a:rPr>
            </a:br>
            <a:r>
              <a:rPr lang="en-US" sz="2400" dirty="0" smtClean="0">
                <a:latin typeface="+mn-lt"/>
              </a:rPr>
              <a:t>imaging, </a:t>
            </a:r>
            <a:r>
              <a:rPr lang="en-US" sz="2400" dirty="0" err="1" smtClean="0">
                <a:latin typeface="+mn-lt"/>
              </a:rPr>
              <a:t>dMRI</a:t>
            </a:r>
            <a:r>
              <a:rPr lang="en-US" sz="2400" dirty="0" smtClean="0">
                <a:latin typeface="+mn-lt"/>
              </a:rPr>
              <a:t>, 4DUS</a:t>
            </a:r>
          </a:p>
          <a:p>
            <a:r>
              <a:rPr lang="en-US" sz="2800" dirty="0" smtClean="0">
                <a:latin typeface="+mn-lt"/>
              </a:rPr>
              <a:t>More modalities</a:t>
            </a:r>
          </a:p>
        </p:txBody>
      </p:sp>
      <p:sp>
        <p:nvSpPr>
          <p:cNvPr id="5" name="Rectangle 8"/>
          <p:cNvSpPr>
            <a:spLocks noChangeArrowheads="1"/>
          </p:cNvSpPr>
          <p:nvPr/>
        </p:nvSpPr>
        <p:spPr bwMode="auto">
          <a:xfrm>
            <a:off x="4838699" y="5459047"/>
            <a:ext cx="4191000" cy="499497"/>
          </a:xfrm>
          <a:prstGeom prst="rect">
            <a:avLst/>
          </a:prstGeom>
          <a:noFill/>
          <a:ln w="9525">
            <a:noFill/>
            <a:round/>
            <a:headEnd/>
            <a:tailEnd/>
          </a:ln>
          <a:effectLst/>
        </p:spPr>
        <p:txBody>
          <a:bodyPr wrap="square" lIns="90000" tIns="46800" rIns="90000" bIns="46800">
            <a:spAutoFit/>
          </a:bodyPr>
          <a:lstStyle/>
          <a:p>
            <a:pPr eaLnBrk="0" fontAlgn="base" hangingPunct="0">
              <a:lnSpc>
                <a:spcPct val="87000"/>
              </a:lnSpc>
              <a:spcBef>
                <a:spcPts val="350"/>
              </a:spcBef>
              <a:spcAft>
                <a:spcPct val="0"/>
              </a:spcAft>
              <a:buClr>
                <a:srgbClr val="FFFFFF"/>
              </a:buClr>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dirty="0" err="1">
                <a:solidFill>
                  <a:srgbClr val="000000"/>
                </a:solidFill>
                <a:latin typeface="Arial"/>
                <a:ea typeface="ＭＳ Ｐゴシック" charset="0"/>
                <a:cs typeface="ＭＳ Ｐゴシック" charset="0"/>
              </a:rPr>
              <a:t>Risholm</a:t>
            </a:r>
            <a:r>
              <a:rPr lang="en-US" sz="1000" dirty="0">
                <a:solidFill>
                  <a:srgbClr val="000000"/>
                </a:solidFill>
                <a:latin typeface="Arial"/>
                <a:ea typeface="ＭＳ Ｐゴシック" charset="0"/>
                <a:cs typeface="ＭＳ Ｐゴシック" charset="0"/>
              </a:rPr>
              <a:t> P., Ross J., </a:t>
            </a:r>
            <a:r>
              <a:rPr lang="en-US" sz="1000" dirty="0" err="1">
                <a:solidFill>
                  <a:srgbClr val="000000"/>
                </a:solidFill>
                <a:latin typeface="Arial"/>
                <a:ea typeface="ＭＳ Ｐゴシック" charset="0"/>
                <a:cs typeface="ＭＳ Ｐゴシック" charset="0"/>
              </a:rPr>
              <a:t>Washko</a:t>
            </a:r>
            <a:r>
              <a:rPr lang="en-US" sz="1000" dirty="0">
                <a:solidFill>
                  <a:srgbClr val="000000"/>
                </a:solidFill>
                <a:latin typeface="Arial"/>
                <a:ea typeface="ＭＳ Ｐゴシック" charset="0"/>
                <a:cs typeface="ＭＳ Ｐゴシック" charset="0"/>
              </a:rPr>
              <a:t> G.R., Wells III W.M. </a:t>
            </a:r>
            <a:r>
              <a:rPr lang="en-US" sz="1000" i="1" dirty="0">
                <a:solidFill>
                  <a:srgbClr val="000000"/>
                </a:solidFill>
                <a:latin typeface="Arial"/>
                <a:ea typeface="ＭＳ Ｐゴシック" charset="0"/>
                <a:cs typeface="ＭＳ Ｐゴシック" charset="0"/>
              </a:rPr>
              <a:t>Probabilistic </a:t>
            </a:r>
            <a:r>
              <a:rPr lang="en-US" sz="1000" i="1" dirty="0" err="1">
                <a:solidFill>
                  <a:srgbClr val="000000"/>
                </a:solidFill>
                <a:latin typeface="Arial"/>
                <a:ea typeface="ＭＳ Ｐゴシック" charset="0"/>
                <a:cs typeface="ＭＳ Ｐゴシック" charset="0"/>
              </a:rPr>
              <a:t>Elastography</a:t>
            </a:r>
            <a:r>
              <a:rPr lang="en-US" sz="1000" i="1" dirty="0">
                <a:solidFill>
                  <a:srgbClr val="000000"/>
                </a:solidFill>
                <a:latin typeface="Arial"/>
                <a:ea typeface="ＭＳ Ｐゴシック" charset="0"/>
                <a:cs typeface="ＭＳ Ｐゴシック" charset="0"/>
              </a:rPr>
              <a:t>: Estimating Lung Elasticity</a:t>
            </a:r>
            <a:r>
              <a:rPr lang="en-US" sz="1000" dirty="0">
                <a:solidFill>
                  <a:srgbClr val="000000"/>
                </a:solidFill>
                <a:latin typeface="Arial"/>
                <a:ea typeface="ＭＳ Ｐゴシック" charset="0"/>
                <a:cs typeface="ＭＳ Ｐゴシック" charset="0"/>
              </a:rPr>
              <a:t>. </a:t>
            </a:r>
            <a:r>
              <a:rPr lang="en-US" sz="1000" dirty="0" err="1">
                <a:solidFill>
                  <a:srgbClr val="000000"/>
                </a:solidFill>
                <a:latin typeface="Arial"/>
                <a:ea typeface="ＭＳ Ｐゴシック" charset="0"/>
                <a:cs typeface="ＭＳ Ｐゴシック" charset="0"/>
              </a:rPr>
              <a:t>Inf</a:t>
            </a:r>
            <a:r>
              <a:rPr lang="en-US" sz="1000" dirty="0">
                <a:solidFill>
                  <a:srgbClr val="000000"/>
                </a:solidFill>
                <a:latin typeface="Arial"/>
                <a:ea typeface="ＭＳ Ｐゴシック" charset="0"/>
                <a:cs typeface="ＭＳ Ｐゴシック" charset="0"/>
              </a:rPr>
              <a:t> Process Med Imaging. 2011;22:699-710. PMID: 21761697. PMCID: PMC3249413.</a:t>
            </a:r>
            <a:endParaRPr lang="en-GB" sz="1000" dirty="0">
              <a:solidFill>
                <a:srgbClr val="000000"/>
              </a:solidFill>
              <a:effectLst>
                <a:outerShdw blurRad="38100" dist="38100" dir="2700000" algn="tl">
                  <a:srgbClr val="DDDDDD"/>
                </a:outerShdw>
              </a:effectLst>
              <a:latin typeface="Arial"/>
              <a:ea typeface="ＭＳ Ｐゴシック" charset="0"/>
              <a:cs typeface="ＭＳ Ｐゴシック" charset="0"/>
            </a:endParaRPr>
          </a:p>
        </p:txBody>
      </p:sp>
      <p:pic>
        <p:nvPicPr>
          <p:cNvPr id="6" name="Picture 5" descr="Screen Shot 2012-05-16 at 4.56.54 PM.png"/>
          <p:cNvPicPr>
            <a:picLocks noChangeAspect="1"/>
          </p:cNvPicPr>
          <p:nvPr/>
        </p:nvPicPr>
        <p:blipFill rotWithShape="1">
          <a:blip r:embed="rId2">
            <a:extLst>
              <a:ext uri="{28A0092B-C50C-407E-A947-70E740481C1C}">
                <a14:useLocalDpi xmlns:a14="http://schemas.microsoft.com/office/drawing/2010/main" val="0"/>
              </a:ext>
            </a:extLst>
          </a:blip>
          <a:srcRect t="1534"/>
          <a:stretch/>
        </p:blipFill>
        <p:spPr>
          <a:xfrm>
            <a:off x="4800600" y="1453376"/>
            <a:ext cx="4229099" cy="3737753"/>
          </a:xfrm>
          <a:prstGeom prst="rect">
            <a:avLst/>
          </a:prstGeom>
        </p:spPr>
      </p:pic>
    </p:spTree>
    <p:extLst>
      <p:ext uri="{BB962C8B-B14F-4D97-AF65-F5344CB8AC3E}">
        <p14:creationId xmlns:p14="http://schemas.microsoft.com/office/powerpoint/2010/main" val="6506553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The Need For Standards</a:t>
            </a:r>
            <a:endParaRPr lang="en-US" sz="4000" dirty="0"/>
          </a:p>
        </p:txBody>
      </p:sp>
      <p:sp>
        <p:nvSpPr>
          <p:cNvPr id="3" name="Content Placeholder 2"/>
          <p:cNvSpPr>
            <a:spLocks noGrp="1"/>
          </p:cNvSpPr>
          <p:nvPr>
            <p:ph idx="1"/>
          </p:nvPr>
        </p:nvSpPr>
        <p:spPr/>
        <p:txBody>
          <a:bodyPr/>
          <a:lstStyle/>
          <a:p>
            <a:r>
              <a:rPr lang="en-US" dirty="0" smtClean="0"/>
              <a:t>In every procedure room there are devices from many vendors</a:t>
            </a:r>
          </a:p>
          <a:p>
            <a:r>
              <a:rPr lang="en-US" dirty="0" smtClean="0"/>
              <a:t>We need </a:t>
            </a:r>
            <a:r>
              <a:rPr lang="en-US" b="1" dirty="0" smtClean="0"/>
              <a:t>vendor neutral</a:t>
            </a:r>
            <a:r>
              <a:rPr lang="en-US" dirty="0" smtClean="0"/>
              <a:t> standards for exchange of data, metadata and provenance information</a:t>
            </a:r>
          </a:p>
          <a:p>
            <a:r>
              <a:rPr lang="en-US" dirty="0" smtClean="0"/>
              <a:t>DICOM working group 24 is an important activity in this domain (see H. Lemke’s talk later today)</a:t>
            </a:r>
            <a:endParaRPr lang="en-US" dirty="0"/>
          </a:p>
        </p:txBody>
      </p:sp>
    </p:spTree>
    <p:extLst>
      <p:ext uri="{BB962C8B-B14F-4D97-AF65-F5344CB8AC3E}">
        <p14:creationId xmlns:p14="http://schemas.microsoft.com/office/powerpoint/2010/main" val="31627724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rotWithShape="1">
          <a:blip r:embed="rId2" cstate="print">
            <a:extLst>
              <a:ext uri="{28A0092B-C50C-407E-A947-70E740481C1C}">
                <a14:useLocalDpi xmlns:a14="http://schemas.microsoft.com/office/drawing/2010/main" val="0"/>
              </a:ext>
            </a:extLst>
          </a:blip>
          <a:srcRect t="22274" r="69603" b="6013"/>
          <a:stretch/>
        </p:blipFill>
        <p:spPr>
          <a:xfrm>
            <a:off x="1678144" y="3630525"/>
            <a:ext cx="1714899" cy="2309130"/>
          </a:xfrm>
          <a:prstGeom prst="rect">
            <a:avLst/>
          </a:prstGeom>
        </p:spPr>
      </p:pic>
      <p:sp>
        <p:nvSpPr>
          <p:cNvPr id="6146" name="Rectangle 2"/>
          <p:cNvSpPr>
            <a:spLocks noGrp="1" noChangeArrowheads="1"/>
          </p:cNvSpPr>
          <p:nvPr>
            <p:ph type="title" idx="4294967295"/>
          </p:nvPr>
        </p:nvSpPr>
        <p:spPr>
          <a:xfrm>
            <a:off x="0" y="0"/>
            <a:ext cx="8229600" cy="990600"/>
          </a:xfrm>
        </p:spPr>
        <p:txBody>
          <a:bodyPr/>
          <a:lstStyle/>
          <a:p>
            <a:pPr eaLnBrk="1" hangingPunct="1"/>
            <a:r>
              <a:rPr lang="en-US" dirty="0" smtClean="0">
                <a:latin typeface="Arial"/>
                <a:cs typeface="Arial"/>
              </a:rPr>
              <a:t>IGT: Complexity without standards</a:t>
            </a: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92" r="4007"/>
          <a:stretch/>
        </p:blipFill>
        <p:spPr bwMode="auto">
          <a:xfrm>
            <a:off x="3861242" y="3610017"/>
            <a:ext cx="4341918" cy="2333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a:grpSpLocks noChangeAspect="1"/>
          </p:cNvGrpSpPr>
          <p:nvPr/>
        </p:nvGrpSpPr>
        <p:grpSpPr>
          <a:xfrm>
            <a:off x="1678145" y="1066796"/>
            <a:ext cx="5806014" cy="2331700"/>
            <a:chOff x="1658981" y="932734"/>
            <a:chExt cx="6053852" cy="2431232"/>
          </a:xfrm>
        </p:grpSpPr>
        <p:grpSp>
          <p:nvGrpSpPr>
            <p:cNvPr id="8" name="Group 14"/>
            <p:cNvGrpSpPr>
              <a:grpSpLocks/>
            </p:cNvGrpSpPr>
            <p:nvPr/>
          </p:nvGrpSpPr>
          <p:grpSpPr bwMode="auto">
            <a:xfrm>
              <a:off x="5023620" y="932734"/>
              <a:ext cx="976959" cy="577754"/>
              <a:chOff x="659104" y="5181600"/>
              <a:chExt cx="978062" cy="577420"/>
            </a:xfrm>
          </p:grpSpPr>
          <p:cxnSp>
            <p:nvCxnSpPr>
              <p:cNvPr id="57" name="Straight Arrow Connector 56"/>
              <p:cNvCxnSpPr/>
              <p:nvPr/>
            </p:nvCxnSpPr>
            <p:spPr>
              <a:xfrm flipV="1">
                <a:off x="991265" y="5181600"/>
                <a:ext cx="0" cy="3046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991265" y="5486224"/>
                <a:ext cx="22726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991265" y="5333912"/>
                <a:ext cx="189126" cy="152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0" name="TextBox 13"/>
              <p:cNvSpPr txBox="1">
                <a:spLocks noChangeArrowheads="1"/>
              </p:cNvSpPr>
              <p:nvPr/>
            </p:nvSpPr>
            <p:spPr bwMode="auto">
              <a:xfrm>
                <a:off x="659104" y="5486400"/>
                <a:ext cx="978062" cy="27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100" b="1" dirty="0" smtClean="0">
                    <a:solidFill>
                      <a:prstClr val="black"/>
                    </a:solidFill>
                    <a:latin typeface="Arial"/>
                    <a:cs typeface="Arial"/>
                  </a:rPr>
                  <a:t>FIDUCIALS</a:t>
                </a:r>
                <a:endParaRPr lang="en-US" sz="1100" b="1" dirty="0">
                  <a:solidFill>
                    <a:prstClr val="black"/>
                  </a:solidFill>
                  <a:latin typeface="Arial"/>
                  <a:cs typeface="Arial"/>
                </a:endParaRPr>
              </a:p>
            </p:txBody>
          </p:sp>
        </p:grpSp>
        <p:grpSp>
          <p:nvGrpSpPr>
            <p:cNvPr id="9" name="Group 22"/>
            <p:cNvGrpSpPr>
              <a:grpSpLocks/>
            </p:cNvGrpSpPr>
            <p:nvPr/>
          </p:nvGrpSpPr>
          <p:grpSpPr bwMode="auto">
            <a:xfrm>
              <a:off x="6294260" y="2246847"/>
              <a:ext cx="1107813" cy="576899"/>
              <a:chOff x="485175" y="5181600"/>
              <a:chExt cx="1107182" cy="578185"/>
            </a:xfrm>
          </p:grpSpPr>
          <p:cxnSp>
            <p:nvCxnSpPr>
              <p:cNvPr id="53" name="Straight Arrow Connector 52"/>
              <p:cNvCxnSpPr/>
              <p:nvPr/>
            </p:nvCxnSpPr>
            <p:spPr>
              <a:xfrm flipV="1">
                <a:off x="990703" y="5181600"/>
                <a:ext cx="0" cy="3054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990703" y="5487080"/>
                <a:ext cx="22847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990703" y="5334340"/>
                <a:ext cx="190392" cy="1527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6" name="TextBox 26"/>
              <p:cNvSpPr txBox="1">
                <a:spLocks noChangeArrowheads="1"/>
              </p:cNvSpPr>
              <p:nvPr/>
            </p:nvSpPr>
            <p:spPr bwMode="auto">
              <a:xfrm>
                <a:off x="485175" y="5486400"/>
                <a:ext cx="1107182" cy="27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100" b="1" dirty="0" smtClean="0">
                    <a:solidFill>
                      <a:prstClr val="black"/>
                    </a:solidFill>
                    <a:latin typeface="Arial"/>
                    <a:cs typeface="Arial"/>
                  </a:rPr>
                  <a:t>STYLUS REF</a:t>
                </a:r>
                <a:endParaRPr lang="en-US" sz="1100" b="1" dirty="0">
                  <a:solidFill>
                    <a:prstClr val="black"/>
                  </a:solidFill>
                  <a:latin typeface="Arial"/>
                  <a:cs typeface="Arial"/>
                </a:endParaRPr>
              </a:p>
            </p:txBody>
          </p:sp>
        </p:grpSp>
        <p:grpSp>
          <p:nvGrpSpPr>
            <p:cNvPr id="10" name="Group 27"/>
            <p:cNvGrpSpPr>
              <a:grpSpLocks/>
            </p:cNvGrpSpPr>
            <p:nvPr/>
          </p:nvGrpSpPr>
          <p:grpSpPr bwMode="auto">
            <a:xfrm>
              <a:off x="6673032" y="1053384"/>
              <a:ext cx="1039801" cy="577754"/>
              <a:chOff x="618450" y="5181600"/>
              <a:chExt cx="1038568" cy="577420"/>
            </a:xfrm>
          </p:grpSpPr>
          <p:cxnSp>
            <p:nvCxnSpPr>
              <p:cNvPr id="49" name="Straight Arrow Connector 48"/>
              <p:cNvCxnSpPr/>
              <p:nvPr/>
            </p:nvCxnSpPr>
            <p:spPr>
              <a:xfrm flipV="1">
                <a:off x="991071" y="5181600"/>
                <a:ext cx="0" cy="3046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991071" y="5486224"/>
                <a:ext cx="22832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991071" y="5333912"/>
                <a:ext cx="190274" cy="152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2" name="TextBox 31"/>
              <p:cNvSpPr txBox="1">
                <a:spLocks noChangeArrowheads="1"/>
              </p:cNvSpPr>
              <p:nvPr/>
            </p:nvSpPr>
            <p:spPr bwMode="auto">
              <a:xfrm>
                <a:off x="618450" y="5486400"/>
                <a:ext cx="1038568" cy="27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100" b="1" dirty="0">
                    <a:solidFill>
                      <a:prstClr val="black"/>
                    </a:solidFill>
                    <a:latin typeface="Arial"/>
                    <a:cs typeface="Arial"/>
                  </a:rPr>
                  <a:t>STYLUS</a:t>
                </a:r>
                <a:r>
                  <a:rPr lang="en-US" sz="1100" dirty="0">
                    <a:solidFill>
                      <a:prstClr val="black"/>
                    </a:solidFill>
                    <a:latin typeface="Arial"/>
                    <a:cs typeface="Arial"/>
                  </a:rPr>
                  <a:t> </a:t>
                </a:r>
                <a:r>
                  <a:rPr lang="en-US" sz="1100" b="1" dirty="0">
                    <a:solidFill>
                      <a:prstClr val="black"/>
                    </a:solidFill>
                    <a:latin typeface="Arial"/>
                    <a:cs typeface="Arial"/>
                  </a:rPr>
                  <a:t>TIP</a:t>
                </a:r>
              </a:p>
            </p:txBody>
          </p:sp>
        </p:grpSp>
        <p:grpSp>
          <p:nvGrpSpPr>
            <p:cNvPr id="11" name="Group 32"/>
            <p:cNvGrpSpPr>
              <a:grpSpLocks/>
            </p:cNvGrpSpPr>
            <p:nvPr/>
          </p:nvGrpSpPr>
          <p:grpSpPr bwMode="auto">
            <a:xfrm>
              <a:off x="2232275" y="1953497"/>
              <a:ext cx="960799" cy="591529"/>
              <a:chOff x="561884" y="5181600"/>
              <a:chExt cx="959452" cy="591188"/>
            </a:xfrm>
          </p:grpSpPr>
          <p:cxnSp>
            <p:nvCxnSpPr>
              <p:cNvPr id="45" name="Straight Arrow Connector 44"/>
              <p:cNvCxnSpPr/>
              <p:nvPr/>
            </p:nvCxnSpPr>
            <p:spPr>
              <a:xfrm flipV="1">
                <a:off x="990427" y="5181600"/>
                <a:ext cx="0" cy="3046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990427" y="5486224"/>
                <a:ext cx="22827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990427" y="5333912"/>
                <a:ext cx="190233" cy="152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8" name="TextBox 36"/>
              <p:cNvSpPr txBox="1">
                <a:spLocks noChangeArrowheads="1"/>
              </p:cNvSpPr>
              <p:nvPr/>
            </p:nvSpPr>
            <p:spPr bwMode="auto">
              <a:xfrm>
                <a:off x="561884" y="5500168"/>
                <a:ext cx="959452" cy="27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100" b="1" dirty="0" smtClean="0">
                    <a:solidFill>
                      <a:prstClr val="black"/>
                    </a:solidFill>
                    <a:latin typeface="Arial"/>
                    <a:cs typeface="Arial"/>
                  </a:rPr>
                  <a:t>US PROBE</a:t>
                </a:r>
                <a:endParaRPr lang="en-US" sz="1100" b="1" dirty="0">
                  <a:solidFill>
                    <a:prstClr val="black"/>
                  </a:solidFill>
                  <a:latin typeface="Arial"/>
                  <a:cs typeface="Arial"/>
                </a:endParaRPr>
              </a:p>
            </p:txBody>
          </p:sp>
        </p:grpSp>
        <p:grpSp>
          <p:nvGrpSpPr>
            <p:cNvPr id="12" name="Group 37"/>
            <p:cNvGrpSpPr>
              <a:grpSpLocks/>
            </p:cNvGrpSpPr>
            <p:nvPr/>
          </p:nvGrpSpPr>
          <p:grpSpPr bwMode="auto">
            <a:xfrm>
              <a:off x="3748857" y="1866189"/>
              <a:ext cx="919862" cy="576896"/>
              <a:chOff x="659104" y="5181600"/>
              <a:chExt cx="920173" cy="578182"/>
            </a:xfrm>
          </p:grpSpPr>
          <p:cxnSp>
            <p:nvCxnSpPr>
              <p:cNvPr id="41" name="Straight Arrow Connector 40"/>
              <p:cNvCxnSpPr/>
              <p:nvPr/>
            </p:nvCxnSpPr>
            <p:spPr>
              <a:xfrm flipV="1">
                <a:off x="991004" y="5181600"/>
                <a:ext cx="0" cy="3054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991004" y="5487080"/>
                <a:ext cx="22867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991004" y="5334340"/>
                <a:ext cx="190564" cy="1527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4" name="TextBox 41"/>
              <p:cNvSpPr txBox="1">
                <a:spLocks noChangeArrowheads="1"/>
              </p:cNvSpPr>
              <p:nvPr/>
            </p:nvSpPr>
            <p:spPr bwMode="auto">
              <a:xfrm>
                <a:off x="659104" y="5486397"/>
                <a:ext cx="920173" cy="27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100" b="1" dirty="0" smtClean="0">
                    <a:solidFill>
                      <a:prstClr val="black"/>
                    </a:solidFill>
                    <a:latin typeface="Arial"/>
                    <a:cs typeface="Arial"/>
                  </a:rPr>
                  <a:t>US IMAGE</a:t>
                </a:r>
                <a:endParaRPr lang="en-US" sz="1100" b="1" dirty="0">
                  <a:solidFill>
                    <a:prstClr val="black"/>
                  </a:solidFill>
                  <a:latin typeface="Arial"/>
                  <a:cs typeface="Arial"/>
                </a:endParaRPr>
              </a:p>
            </p:txBody>
          </p:sp>
        </p:grpSp>
        <p:cxnSp>
          <p:nvCxnSpPr>
            <p:cNvPr id="13" name="Elbow Connector 42"/>
            <p:cNvCxnSpPr/>
            <p:nvPr/>
          </p:nvCxnSpPr>
          <p:spPr>
            <a:xfrm rot="5400000">
              <a:off x="6762020" y="1720992"/>
              <a:ext cx="689840" cy="385128"/>
            </a:xfrm>
            <a:prstGeom prst="curvedConnector3">
              <a:avLst>
                <a:gd name="adj1" fmla="val 50000"/>
              </a:avLst>
            </a:prstGeom>
            <a:ln w="28575">
              <a:solidFill>
                <a:srgbClr val="00B050"/>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4" name="Group 51"/>
            <p:cNvGrpSpPr>
              <a:grpSpLocks/>
            </p:cNvGrpSpPr>
            <p:nvPr/>
          </p:nvGrpSpPr>
          <p:grpSpPr bwMode="auto">
            <a:xfrm>
              <a:off x="4607970" y="2591542"/>
              <a:ext cx="911603" cy="577754"/>
              <a:chOff x="659104" y="5181600"/>
              <a:chExt cx="912517" cy="577420"/>
            </a:xfrm>
          </p:grpSpPr>
          <p:cxnSp>
            <p:nvCxnSpPr>
              <p:cNvPr id="37" name="Straight Arrow Connector 36"/>
              <p:cNvCxnSpPr/>
              <p:nvPr/>
            </p:nvCxnSpPr>
            <p:spPr>
              <a:xfrm flipV="1">
                <a:off x="991224" y="5181600"/>
                <a:ext cx="0" cy="3046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991224" y="5486224"/>
                <a:ext cx="22724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991224" y="5333912"/>
                <a:ext cx="189102" cy="152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TextBox 55"/>
              <p:cNvSpPr txBox="1">
                <a:spLocks noChangeArrowheads="1"/>
              </p:cNvSpPr>
              <p:nvPr/>
            </p:nvSpPr>
            <p:spPr bwMode="auto">
              <a:xfrm>
                <a:off x="659104" y="5486400"/>
                <a:ext cx="912517" cy="27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100" b="1" dirty="0">
                    <a:solidFill>
                      <a:prstClr val="black"/>
                    </a:solidFill>
                    <a:latin typeface="Arial"/>
                    <a:cs typeface="Arial"/>
                  </a:rPr>
                  <a:t>TRACKER</a:t>
                </a:r>
              </a:p>
            </p:txBody>
          </p:sp>
        </p:grpSp>
        <p:cxnSp>
          <p:nvCxnSpPr>
            <p:cNvPr id="15" name="Elbow Connector 42"/>
            <p:cNvCxnSpPr/>
            <p:nvPr/>
          </p:nvCxnSpPr>
          <p:spPr>
            <a:xfrm flipV="1">
              <a:off x="4271147" y="1215315"/>
              <a:ext cx="1084260" cy="738185"/>
            </a:xfrm>
            <a:prstGeom prst="curvedConnector3">
              <a:avLst>
                <a:gd name="adj1" fmla="val 50000"/>
              </a:avLst>
            </a:prstGeom>
            <a:ln w="28575">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6" name="Group 15"/>
            <p:cNvGrpSpPr>
              <a:grpSpLocks/>
            </p:cNvGrpSpPr>
            <p:nvPr/>
          </p:nvGrpSpPr>
          <p:grpSpPr bwMode="auto">
            <a:xfrm>
              <a:off x="2712676" y="1454299"/>
              <a:ext cx="3960356" cy="1379621"/>
              <a:chOff x="3313574" y="4733211"/>
              <a:chExt cx="3960880" cy="1381153"/>
            </a:xfrm>
          </p:grpSpPr>
          <p:cxnSp>
            <p:nvCxnSpPr>
              <p:cNvPr id="32" name="Elbow Connector 42"/>
              <p:cNvCxnSpPr>
                <a:stCxn id="48" idx="2"/>
              </p:cNvCxnSpPr>
              <p:nvPr/>
            </p:nvCxnSpPr>
            <p:spPr>
              <a:xfrm rot="16200000" flipH="1">
                <a:off x="4180245" y="4958476"/>
                <a:ext cx="289217" cy="2022560"/>
              </a:xfrm>
              <a:prstGeom prst="curvedConnector2">
                <a:avLst/>
              </a:prstGeom>
              <a:ln w="28575">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Elbow Connector 42"/>
              <p:cNvCxnSpPr/>
              <p:nvPr/>
            </p:nvCxnSpPr>
            <p:spPr>
              <a:xfrm rot="5400000">
                <a:off x="5314054" y="5073628"/>
                <a:ext cx="1096539" cy="415705"/>
              </a:xfrm>
              <a:prstGeom prst="curvedConnector3">
                <a:avLst>
                  <a:gd name="adj1" fmla="val 50000"/>
                </a:avLst>
              </a:prstGeom>
              <a:ln w="28575">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Elbow Connector 42"/>
              <p:cNvCxnSpPr/>
              <p:nvPr/>
            </p:nvCxnSpPr>
            <p:spPr>
              <a:xfrm rot="10800000" flipV="1">
                <a:off x="5813797" y="5679209"/>
                <a:ext cx="1460657" cy="301077"/>
              </a:xfrm>
              <a:prstGeom prst="curvedConnector3">
                <a:avLst>
                  <a:gd name="adj1" fmla="val 50000"/>
                </a:avLst>
              </a:prstGeom>
              <a:ln w="28575">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7" name="Elbow Connector 42"/>
            <p:cNvCxnSpPr/>
            <p:nvPr/>
          </p:nvCxnSpPr>
          <p:spPr>
            <a:xfrm rot="10800000">
              <a:off x="5702080" y="1152791"/>
              <a:ext cx="1263846" cy="129196"/>
            </a:xfrm>
            <a:prstGeom prst="curvedConnector3">
              <a:avLst>
                <a:gd name="adj1" fmla="val 50000"/>
              </a:avLst>
            </a:prstGeom>
            <a:ln w="28575">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Elbow Connector 42"/>
            <p:cNvCxnSpPr/>
            <p:nvPr/>
          </p:nvCxnSpPr>
          <p:spPr>
            <a:xfrm flipV="1">
              <a:off x="2851920" y="2018590"/>
              <a:ext cx="1142206" cy="146645"/>
            </a:xfrm>
            <a:prstGeom prst="curvedConnector3">
              <a:avLst>
                <a:gd name="adj1" fmla="val 50000"/>
              </a:avLst>
            </a:prstGeom>
            <a:ln w="28575">
              <a:solidFill>
                <a:srgbClr val="00B050"/>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9" name="Group 37"/>
            <p:cNvGrpSpPr>
              <a:grpSpLocks/>
            </p:cNvGrpSpPr>
            <p:nvPr/>
          </p:nvGrpSpPr>
          <p:grpSpPr bwMode="auto">
            <a:xfrm>
              <a:off x="1658981" y="2709942"/>
              <a:ext cx="1056174" cy="576899"/>
              <a:chOff x="659104" y="5181600"/>
              <a:chExt cx="1056530" cy="578185"/>
            </a:xfrm>
          </p:grpSpPr>
          <p:cxnSp>
            <p:nvCxnSpPr>
              <p:cNvPr id="28" name="Straight Arrow Connector 27"/>
              <p:cNvCxnSpPr/>
              <p:nvPr/>
            </p:nvCxnSpPr>
            <p:spPr>
              <a:xfrm flipV="1">
                <a:off x="991004" y="5181600"/>
                <a:ext cx="0" cy="3054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991004" y="5487080"/>
                <a:ext cx="22867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991004" y="5334340"/>
                <a:ext cx="190564" cy="1527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TextBox 41"/>
              <p:cNvSpPr txBox="1">
                <a:spLocks noChangeArrowheads="1"/>
              </p:cNvSpPr>
              <p:nvPr/>
            </p:nvSpPr>
            <p:spPr bwMode="auto">
              <a:xfrm>
                <a:off x="659104" y="5486400"/>
                <a:ext cx="1056530" cy="27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100" b="1" dirty="0" smtClean="0">
                    <a:solidFill>
                      <a:prstClr val="black"/>
                    </a:solidFill>
                    <a:latin typeface="Arial"/>
                    <a:cs typeface="Arial"/>
                  </a:rPr>
                  <a:t>NEEDLE TIP</a:t>
                </a:r>
                <a:endParaRPr lang="en-US" sz="1100" b="1" dirty="0">
                  <a:solidFill>
                    <a:prstClr val="black"/>
                  </a:solidFill>
                  <a:latin typeface="Arial"/>
                  <a:cs typeface="Arial"/>
                </a:endParaRPr>
              </a:p>
            </p:txBody>
          </p:sp>
        </p:grpSp>
        <p:grpSp>
          <p:nvGrpSpPr>
            <p:cNvPr id="20" name="Group 37"/>
            <p:cNvGrpSpPr>
              <a:grpSpLocks/>
            </p:cNvGrpSpPr>
            <p:nvPr/>
          </p:nvGrpSpPr>
          <p:grpSpPr bwMode="auto">
            <a:xfrm>
              <a:off x="2775720" y="2787067"/>
              <a:ext cx="1124188" cy="576899"/>
              <a:chOff x="659104" y="5181600"/>
              <a:chExt cx="1124568" cy="578185"/>
            </a:xfrm>
          </p:grpSpPr>
          <p:cxnSp>
            <p:nvCxnSpPr>
              <p:cNvPr id="24" name="Straight Arrow Connector 23"/>
              <p:cNvCxnSpPr/>
              <p:nvPr/>
            </p:nvCxnSpPr>
            <p:spPr>
              <a:xfrm flipV="1">
                <a:off x="991004" y="5181600"/>
                <a:ext cx="0" cy="3054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991004" y="5487080"/>
                <a:ext cx="22867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991004" y="5334340"/>
                <a:ext cx="190564" cy="1527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TextBox 41"/>
              <p:cNvSpPr txBox="1">
                <a:spLocks noChangeArrowheads="1"/>
              </p:cNvSpPr>
              <p:nvPr/>
            </p:nvSpPr>
            <p:spPr bwMode="auto">
              <a:xfrm>
                <a:off x="659104" y="5486400"/>
                <a:ext cx="1124568" cy="27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100" b="1" dirty="0" smtClean="0">
                    <a:solidFill>
                      <a:prstClr val="black"/>
                    </a:solidFill>
                    <a:latin typeface="Arial"/>
                    <a:cs typeface="Arial"/>
                  </a:rPr>
                  <a:t>NEEDLE REF</a:t>
                </a:r>
                <a:endParaRPr lang="en-US" sz="1100" b="1" dirty="0">
                  <a:solidFill>
                    <a:prstClr val="black"/>
                  </a:solidFill>
                  <a:latin typeface="Arial"/>
                  <a:cs typeface="Arial"/>
                </a:endParaRPr>
              </a:p>
            </p:txBody>
          </p:sp>
        </p:grpSp>
        <p:cxnSp>
          <p:nvCxnSpPr>
            <p:cNvPr id="21" name="Elbow Connector 42"/>
            <p:cNvCxnSpPr>
              <a:stCxn id="31" idx="2"/>
            </p:cNvCxnSpPr>
            <p:nvPr/>
          </p:nvCxnSpPr>
          <p:spPr>
            <a:xfrm rot="5400000" flipH="1" flipV="1">
              <a:off x="2511701" y="2691035"/>
              <a:ext cx="271171" cy="920439"/>
            </a:xfrm>
            <a:prstGeom prst="curvedConnector4">
              <a:avLst>
                <a:gd name="adj1" fmla="val -87899"/>
                <a:gd name="adj2" fmla="val 78687"/>
              </a:avLst>
            </a:prstGeom>
            <a:ln w="28575">
              <a:solidFill>
                <a:srgbClr val="00B050"/>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Elbow Connector 42"/>
            <p:cNvCxnSpPr>
              <a:endCxn id="40" idx="2"/>
            </p:cNvCxnSpPr>
            <p:nvPr/>
          </p:nvCxnSpPr>
          <p:spPr>
            <a:xfrm>
              <a:off x="3513114" y="3027402"/>
              <a:ext cx="1550658" cy="141894"/>
            </a:xfrm>
            <a:prstGeom prst="curvedConnector4">
              <a:avLst>
                <a:gd name="adj1" fmla="val 35303"/>
                <a:gd name="adj2" fmla="val 267983"/>
              </a:avLst>
            </a:prstGeom>
            <a:ln w="28575">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Elbow Connector 42"/>
            <p:cNvCxnSpPr/>
            <p:nvPr/>
          </p:nvCxnSpPr>
          <p:spPr>
            <a:xfrm rot="10800000" flipV="1">
              <a:off x="2219370" y="2246847"/>
              <a:ext cx="1603299" cy="615495"/>
            </a:xfrm>
            <a:prstGeom prst="curvedConnector3">
              <a:avLst>
                <a:gd name="adj1" fmla="val 43346"/>
              </a:avLst>
            </a:prstGeom>
            <a:ln w="28575">
              <a:solidFill>
                <a:srgbClr val="0000CC"/>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61" name="Group 14"/>
            <p:cNvGrpSpPr>
              <a:grpSpLocks/>
            </p:cNvGrpSpPr>
            <p:nvPr/>
          </p:nvGrpSpPr>
          <p:grpSpPr bwMode="auto">
            <a:xfrm>
              <a:off x="3107508" y="998689"/>
              <a:ext cx="911603" cy="577753"/>
              <a:chOff x="659104" y="5181600"/>
              <a:chExt cx="912633" cy="577419"/>
            </a:xfrm>
          </p:grpSpPr>
          <p:cxnSp>
            <p:nvCxnSpPr>
              <p:cNvPr id="62" name="Straight Arrow Connector 61"/>
              <p:cNvCxnSpPr/>
              <p:nvPr/>
            </p:nvCxnSpPr>
            <p:spPr>
              <a:xfrm flipV="1">
                <a:off x="991265" y="5181600"/>
                <a:ext cx="0" cy="3046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991265" y="5486224"/>
                <a:ext cx="22726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991265" y="5333912"/>
                <a:ext cx="189126" cy="152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 name="TextBox 13"/>
              <p:cNvSpPr txBox="1">
                <a:spLocks noChangeArrowheads="1"/>
              </p:cNvSpPr>
              <p:nvPr/>
            </p:nvSpPr>
            <p:spPr bwMode="auto">
              <a:xfrm>
                <a:off x="659104" y="5486400"/>
                <a:ext cx="912633" cy="272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100" b="1" dirty="0" smtClean="0">
                    <a:solidFill>
                      <a:prstClr val="black"/>
                    </a:solidFill>
                    <a:latin typeface="Arial"/>
                    <a:cs typeface="Arial"/>
                  </a:rPr>
                  <a:t>CT IMAGE</a:t>
                </a:r>
                <a:endParaRPr lang="en-US" sz="1100" b="1" dirty="0">
                  <a:solidFill>
                    <a:prstClr val="black"/>
                  </a:solidFill>
                  <a:latin typeface="Arial"/>
                  <a:cs typeface="Arial"/>
                </a:endParaRPr>
              </a:p>
            </p:txBody>
          </p:sp>
        </p:grpSp>
        <p:cxnSp>
          <p:nvCxnSpPr>
            <p:cNvPr id="66" name="Elbow Connector 42"/>
            <p:cNvCxnSpPr/>
            <p:nvPr/>
          </p:nvCxnSpPr>
          <p:spPr>
            <a:xfrm flipV="1">
              <a:off x="3858068" y="1151093"/>
              <a:ext cx="1308702" cy="86622"/>
            </a:xfrm>
            <a:prstGeom prst="curvedConnector3">
              <a:avLst>
                <a:gd name="adj1" fmla="val 50000"/>
              </a:avLst>
            </a:prstGeom>
            <a:ln w="28575">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Elbow Connector 42"/>
            <p:cNvCxnSpPr>
              <a:endCxn id="65" idx="1"/>
            </p:cNvCxnSpPr>
            <p:nvPr/>
          </p:nvCxnSpPr>
          <p:spPr>
            <a:xfrm rot="5400000" flipH="1" flipV="1">
              <a:off x="2021017" y="1505057"/>
              <a:ext cx="1151494" cy="1021489"/>
            </a:xfrm>
            <a:prstGeom prst="curvedConnector2">
              <a:avLst/>
            </a:prstGeom>
            <a:ln w="28575">
              <a:solidFill>
                <a:srgbClr val="0000CC"/>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 name="Elbow Connector 42"/>
            <p:cNvCxnSpPr>
              <a:endCxn id="65" idx="2"/>
            </p:cNvCxnSpPr>
            <p:nvPr/>
          </p:nvCxnSpPr>
          <p:spPr>
            <a:xfrm rot="10800000">
              <a:off x="3563311" y="1576443"/>
              <a:ext cx="418158" cy="337114"/>
            </a:xfrm>
            <a:prstGeom prst="curvedConnector2">
              <a:avLst/>
            </a:prstGeom>
            <a:ln w="28575">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68" name="Picture 1" descr="C:\lasso\PerkFacilities\PerkWeb\images\logo-Queens.gif"/>
          <p:cNvPicPr>
            <a:picLocks noChangeAspect="1" noChangeArrowheads="1"/>
          </p:cNvPicPr>
          <p:nvPr/>
        </p:nvPicPr>
        <p:blipFill>
          <a:blip r:embed="rId4" cstate="print"/>
          <a:srcRect/>
          <a:stretch>
            <a:fillRect/>
          </a:stretch>
        </p:blipFill>
        <p:spPr bwMode="auto">
          <a:xfrm>
            <a:off x="1063625" y="6270170"/>
            <a:ext cx="688975" cy="468313"/>
          </a:xfrm>
          <a:prstGeom prst="rect">
            <a:avLst/>
          </a:prstGeom>
          <a:noFill/>
          <a:ln w="9525">
            <a:noFill/>
            <a:miter lim="800000"/>
            <a:headEnd/>
            <a:tailEnd/>
          </a:ln>
        </p:spPr>
      </p:pic>
      <p:pic>
        <p:nvPicPr>
          <p:cNvPr id="69" name="Picture 5" descr="C:\lasso\My Dropbox\PerkWeb\PerkLogo2010-base-white-round-45dpi.png"/>
          <p:cNvPicPr>
            <a:picLocks noChangeAspect="1" noChangeArrowheads="1"/>
          </p:cNvPicPr>
          <p:nvPr/>
        </p:nvPicPr>
        <p:blipFill>
          <a:blip r:embed="rId5" cstate="print"/>
          <a:srcRect/>
          <a:stretch>
            <a:fillRect/>
          </a:stretch>
        </p:blipFill>
        <p:spPr bwMode="auto">
          <a:xfrm>
            <a:off x="457200" y="6248400"/>
            <a:ext cx="457200" cy="457200"/>
          </a:xfrm>
          <a:prstGeom prst="rect">
            <a:avLst/>
          </a:prstGeom>
          <a:noFill/>
          <a:ln w="9525">
            <a:noFill/>
            <a:miter lim="800000"/>
            <a:headEnd/>
            <a:tailEnd/>
          </a:ln>
        </p:spPr>
      </p:pic>
      <p:pic>
        <p:nvPicPr>
          <p:cNvPr id="71" name="Picture 70"/>
          <p:cNvPicPr>
            <a:picLocks noChangeAspect="1"/>
          </p:cNvPicPr>
          <p:nvPr/>
        </p:nvPicPr>
        <p:blipFill>
          <a:blip r:embed="rId6"/>
          <a:stretch>
            <a:fillRect/>
          </a:stretch>
        </p:blipFill>
        <p:spPr>
          <a:xfrm>
            <a:off x="7772400" y="6367730"/>
            <a:ext cx="1315045" cy="336390"/>
          </a:xfrm>
          <a:prstGeom prst="rect">
            <a:avLst/>
          </a:prstGeom>
        </p:spPr>
      </p:pic>
      <p:sp>
        <p:nvSpPr>
          <p:cNvPr id="72" name="TextBox 71"/>
          <p:cNvSpPr txBox="1"/>
          <p:nvPr/>
        </p:nvSpPr>
        <p:spPr>
          <a:xfrm>
            <a:off x="4757161" y="6457899"/>
            <a:ext cx="1781157" cy="246221"/>
          </a:xfrm>
          <a:prstGeom prst="rect">
            <a:avLst/>
          </a:prstGeom>
          <a:noFill/>
        </p:spPr>
        <p:txBody>
          <a:bodyPr wrap="none" rtlCol="0">
            <a:spAutoFit/>
          </a:bodyPr>
          <a:lstStyle/>
          <a:p>
            <a:r>
              <a:rPr lang="en-US" sz="1000" dirty="0" smtClean="0">
                <a:solidFill>
                  <a:prstClr val="black"/>
                </a:solidFill>
                <a:latin typeface="Arial"/>
              </a:rPr>
              <a:t>Courtesy G. </a:t>
            </a:r>
            <a:r>
              <a:rPr lang="en-US" sz="1000" dirty="0" err="1" smtClean="0">
                <a:solidFill>
                  <a:prstClr val="black"/>
                </a:solidFill>
                <a:latin typeface="Arial"/>
              </a:rPr>
              <a:t>Fichtinger</a:t>
            </a:r>
            <a:r>
              <a:rPr lang="en-US" sz="1000" dirty="0" smtClean="0">
                <a:solidFill>
                  <a:prstClr val="black"/>
                </a:solidFill>
                <a:latin typeface="Arial"/>
              </a:rPr>
              <a:t> et al.</a:t>
            </a:r>
            <a:endParaRPr lang="en-US" sz="1000" dirty="0">
              <a:solidFill>
                <a:prstClr val="black"/>
              </a:solidFill>
              <a:latin typeface="Arial"/>
            </a:endParaRPr>
          </a:p>
        </p:txBody>
      </p:sp>
    </p:spTree>
    <p:extLst>
      <p:ext uri="{BB962C8B-B14F-4D97-AF65-F5344CB8AC3E}">
        <p14:creationId xmlns:p14="http://schemas.microsoft.com/office/powerpoint/2010/main" val="382953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Aurora Electromagnetic Tracking 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5675" y="1052450"/>
            <a:ext cx="2305050" cy="923925"/>
          </a:xfrm>
          <a:prstGeom prst="rect">
            <a:avLst/>
          </a:prstGeom>
          <a:noFill/>
          <a:extLst>
            <a:ext uri="{909E8E84-426E-40dd-AFC4-6F175D3DCCD1}">
              <a14:hiddenFill xmlns:a14="http://schemas.microsoft.com/office/drawing/2010/main">
                <a:solidFill>
                  <a:srgbClr val="FFFFFF"/>
                </a:solidFill>
              </a14:hiddenFill>
            </a:ext>
          </a:extLst>
        </p:spPr>
      </p:pic>
      <p:sp>
        <p:nvSpPr>
          <p:cNvPr id="15362" name="Title 1"/>
          <p:cNvSpPr>
            <a:spLocks noGrp="1"/>
          </p:cNvSpPr>
          <p:nvPr>
            <p:ph type="title" idx="4294967295"/>
          </p:nvPr>
        </p:nvSpPr>
        <p:spPr>
          <a:xfrm>
            <a:off x="914400" y="7938"/>
            <a:ext cx="8229600" cy="914400"/>
          </a:xfrm>
        </p:spPr>
        <p:txBody>
          <a:bodyPr>
            <a:normAutofit/>
          </a:bodyPr>
          <a:lstStyle/>
          <a:p>
            <a:r>
              <a:rPr lang="en-US" dirty="0" smtClean="0">
                <a:latin typeface="Arial"/>
                <a:cs typeface="Arial"/>
              </a:rPr>
              <a:t>Plurality of devices and vendors</a:t>
            </a:r>
          </a:p>
        </p:txBody>
      </p:sp>
      <p:grpSp>
        <p:nvGrpSpPr>
          <p:cNvPr id="13" name="Group 12"/>
          <p:cNvGrpSpPr>
            <a:grpSpLocks noChangeAspect="1"/>
          </p:cNvGrpSpPr>
          <p:nvPr/>
        </p:nvGrpSpPr>
        <p:grpSpPr>
          <a:xfrm>
            <a:off x="5822843" y="2527301"/>
            <a:ext cx="2767854" cy="1145670"/>
            <a:chOff x="6732240" y="3228891"/>
            <a:chExt cx="2121236" cy="878022"/>
          </a:xfrm>
        </p:grpSpPr>
        <p:pic>
          <p:nvPicPr>
            <p:cNvPr id="11" name="Picture 2"/>
            <p:cNvPicPr>
              <a:picLocks noChangeAspect="1" noChangeArrowheads="1"/>
            </p:cNvPicPr>
            <p:nvPr/>
          </p:nvPicPr>
          <p:blipFill>
            <a:blip r:embed="rId3"/>
            <a:srcRect/>
            <a:stretch>
              <a:fillRect/>
            </a:stretch>
          </p:blipFill>
          <p:spPr bwMode="auto">
            <a:xfrm>
              <a:off x="6732240" y="3228891"/>
              <a:ext cx="807691" cy="878021"/>
            </a:xfrm>
            <a:prstGeom prst="rect">
              <a:avLst/>
            </a:prstGeom>
            <a:noFill/>
            <a:ln w="9525">
              <a:noFill/>
              <a:miter lim="800000"/>
              <a:headEnd/>
              <a:tailEnd/>
            </a:ln>
          </p:spPr>
        </p:pic>
        <p:pic>
          <p:nvPicPr>
            <p:cNvPr id="12" name="Picture 2"/>
            <p:cNvPicPr>
              <a:picLocks noChangeAspect="1" noChangeArrowheads="1"/>
            </p:cNvPicPr>
            <p:nvPr/>
          </p:nvPicPr>
          <p:blipFill>
            <a:blip r:embed="rId4"/>
            <a:srcRect/>
            <a:stretch>
              <a:fillRect/>
            </a:stretch>
          </p:blipFill>
          <p:spPr bwMode="auto">
            <a:xfrm>
              <a:off x="7644817" y="3228892"/>
              <a:ext cx="1208659" cy="878021"/>
            </a:xfrm>
            <a:prstGeom prst="rect">
              <a:avLst/>
            </a:prstGeom>
            <a:noFill/>
            <a:ln w="9525">
              <a:noFill/>
              <a:miter lim="800000"/>
              <a:headEnd/>
              <a:tailEnd/>
            </a:ln>
          </p:spPr>
        </p:pic>
      </p:grpSp>
      <p:pic>
        <p:nvPicPr>
          <p:cNvPr id="1028" name="Picture 4" descr="http://img.tjskl.org.cn/pic/z253393a-200x200-1/microntracker_2.jpg"/>
          <p:cNvPicPr>
            <a:picLocks noChangeAspect="1" noChangeArrowheads="1"/>
          </p:cNvPicPr>
          <p:nvPr/>
        </p:nvPicPr>
        <p:blipFill rotWithShape="1">
          <a:blip r:embed="rId5">
            <a:extLst>
              <a:ext uri="{28A0092B-C50C-407E-A947-70E740481C1C}">
                <a14:useLocalDpi xmlns:a14="http://schemas.microsoft.com/office/drawing/2010/main" val="0"/>
              </a:ext>
            </a:extLst>
          </a:blip>
          <a:srcRect l="22304" t="16883" r="24580" b="48712"/>
          <a:stretch/>
        </p:blipFill>
        <p:spPr bwMode="auto">
          <a:xfrm>
            <a:off x="1804048" y="2213203"/>
            <a:ext cx="1656489" cy="10729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robotshop.com/content/images/phidgetspatial-3-axis-accelerometer-high-resolution-larg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37417" y="2245069"/>
            <a:ext cx="1869490" cy="11300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Polaris Optical Measurement"/>
          <p:cNvPicPr>
            <a:picLocks noChangeAspect="1" noChangeArrowheads="1"/>
          </p:cNvPicPr>
          <p:nvPr/>
        </p:nvPicPr>
        <p:blipFill rotWithShape="1">
          <a:blip r:embed="rId7">
            <a:extLst>
              <a:ext uri="{28A0092B-C50C-407E-A947-70E740481C1C}">
                <a14:useLocalDpi xmlns:a14="http://schemas.microsoft.com/office/drawing/2010/main" val="0"/>
              </a:ext>
            </a:extLst>
          </a:blip>
          <a:srcRect b="28583"/>
          <a:stretch/>
        </p:blipFill>
        <p:spPr bwMode="auto">
          <a:xfrm>
            <a:off x="473075" y="1049026"/>
            <a:ext cx="2557262" cy="75990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5dt.com/products/images/3rdp_ascen_fob_clsb_0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72200" y="1123576"/>
            <a:ext cx="2104571"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p:cNvPicPr>
            <a:picLocks noChangeAspect="1" noChangeArrowheads="1"/>
          </p:cNvPicPr>
          <p:nvPr/>
        </p:nvPicPr>
        <p:blipFill>
          <a:blip r:embed="rId9" cstate="print"/>
          <a:srcRect/>
          <a:stretch>
            <a:fillRect/>
          </a:stretch>
        </p:blipFill>
        <p:spPr bwMode="auto">
          <a:xfrm>
            <a:off x="483626" y="4086383"/>
            <a:ext cx="1258555" cy="2008333"/>
          </a:xfrm>
          <a:prstGeom prst="rect">
            <a:avLst/>
          </a:prstGeom>
          <a:noFill/>
          <a:ln w="9525">
            <a:noFill/>
            <a:miter lim="800000"/>
            <a:headEnd/>
            <a:tailEnd/>
          </a:ln>
          <a:effectLst/>
        </p:spPr>
      </p:pic>
      <p:pic>
        <p:nvPicPr>
          <p:cNvPr id="20" name="Picture 2" descr="File:BkProFocus.jpg"/>
          <p:cNvPicPr>
            <a:picLocks noChangeAspect="1" noChangeArrowheads="1"/>
          </p:cNvPicPr>
          <p:nvPr/>
        </p:nvPicPr>
        <p:blipFill rotWithShape="1">
          <a:blip r:embed="rId10">
            <a:extLst>
              <a:ext uri="{28A0092B-C50C-407E-A947-70E740481C1C}">
                <a14:useLocalDpi xmlns:a14="http://schemas.microsoft.com/office/drawing/2010/main" val="0"/>
              </a:ext>
            </a:extLst>
          </a:blip>
          <a:srcRect l="11945" t="5609" r="12147"/>
          <a:stretch/>
        </p:blipFill>
        <p:spPr bwMode="auto">
          <a:xfrm>
            <a:off x="1996742" y="4239833"/>
            <a:ext cx="1271099" cy="188028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7" descr="C:\Users\gabor\Erc\Presentations\Western-2014\Materials\tablet+2-SS.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00631" y="4328514"/>
            <a:ext cx="2072302" cy="14478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PCE-DE 25 endoscope (for the industrial and professional secto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90156" y="3974386"/>
            <a:ext cx="1499109" cy="1801929"/>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img1.medwow.net/laparoscope.xth94_157_132.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22843" y="4086383"/>
            <a:ext cx="1528355" cy="1957367"/>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p:cNvCxnSpPr/>
          <p:nvPr/>
        </p:nvCxnSpPr>
        <p:spPr>
          <a:xfrm>
            <a:off x="1284706" y="3810000"/>
            <a:ext cx="6304151"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22" name="Picture 1" descr="C:\lasso\PerkFacilities\PerkWeb\images\logo-Queens.gif"/>
          <p:cNvPicPr>
            <a:picLocks noChangeAspect="1" noChangeArrowheads="1"/>
          </p:cNvPicPr>
          <p:nvPr/>
        </p:nvPicPr>
        <p:blipFill>
          <a:blip r:embed="rId14" cstate="print"/>
          <a:srcRect/>
          <a:stretch>
            <a:fillRect/>
          </a:stretch>
        </p:blipFill>
        <p:spPr bwMode="auto">
          <a:xfrm>
            <a:off x="1063625" y="6270170"/>
            <a:ext cx="688975" cy="468313"/>
          </a:xfrm>
          <a:prstGeom prst="rect">
            <a:avLst/>
          </a:prstGeom>
          <a:noFill/>
          <a:ln w="9525">
            <a:noFill/>
            <a:miter lim="800000"/>
            <a:headEnd/>
            <a:tailEnd/>
          </a:ln>
        </p:spPr>
      </p:pic>
      <p:pic>
        <p:nvPicPr>
          <p:cNvPr id="23" name="Picture 5" descr="C:\lasso\My Dropbox\PerkWeb\PerkLogo2010-base-white-round-45dpi.png"/>
          <p:cNvPicPr>
            <a:picLocks noChangeAspect="1" noChangeArrowheads="1"/>
          </p:cNvPicPr>
          <p:nvPr/>
        </p:nvPicPr>
        <p:blipFill>
          <a:blip r:embed="rId15" cstate="print"/>
          <a:srcRect/>
          <a:stretch>
            <a:fillRect/>
          </a:stretch>
        </p:blipFill>
        <p:spPr bwMode="auto">
          <a:xfrm>
            <a:off x="457200" y="6248400"/>
            <a:ext cx="457200" cy="457200"/>
          </a:xfrm>
          <a:prstGeom prst="rect">
            <a:avLst/>
          </a:prstGeom>
          <a:noFill/>
          <a:ln w="9525">
            <a:noFill/>
            <a:miter lim="800000"/>
            <a:headEnd/>
            <a:tailEnd/>
          </a:ln>
        </p:spPr>
      </p:pic>
      <p:pic>
        <p:nvPicPr>
          <p:cNvPr id="24" name="Picture 23"/>
          <p:cNvPicPr>
            <a:picLocks noChangeAspect="1"/>
          </p:cNvPicPr>
          <p:nvPr/>
        </p:nvPicPr>
        <p:blipFill>
          <a:blip r:embed="rId16"/>
          <a:stretch>
            <a:fillRect/>
          </a:stretch>
        </p:blipFill>
        <p:spPr>
          <a:xfrm>
            <a:off x="7772400" y="6367730"/>
            <a:ext cx="1315045" cy="336390"/>
          </a:xfrm>
          <a:prstGeom prst="rect">
            <a:avLst/>
          </a:prstGeom>
        </p:spPr>
      </p:pic>
      <p:sp>
        <p:nvSpPr>
          <p:cNvPr id="25" name="TextBox 24"/>
          <p:cNvSpPr txBox="1"/>
          <p:nvPr/>
        </p:nvSpPr>
        <p:spPr>
          <a:xfrm>
            <a:off x="4757161" y="6457899"/>
            <a:ext cx="1781157" cy="246221"/>
          </a:xfrm>
          <a:prstGeom prst="rect">
            <a:avLst/>
          </a:prstGeom>
          <a:noFill/>
        </p:spPr>
        <p:txBody>
          <a:bodyPr wrap="none" rtlCol="0">
            <a:spAutoFit/>
          </a:bodyPr>
          <a:lstStyle/>
          <a:p>
            <a:r>
              <a:rPr lang="en-US" sz="1000" dirty="0" smtClean="0">
                <a:solidFill>
                  <a:prstClr val="black"/>
                </a:solidFill>
                <a:latin typeface="Arial"/>
              </a:rPr>
              <a:t>Courtesy G. </a:t>
            </a:r>
            <a:r>
              <a:rPr lang="en-US" sz="1000" dirty="0" err="1" smtClean="0">
                <a:solidFill>
                  <a:prstClr val="black"/>
                </a:solidFill>
                <a:latin typeface="Arial"/>
              </a:rPr>
              <a:t>Fichtinger</a:t>
            </a:r>
            <a:r>
              <a:rPr lang="en-US" sz="1000" dirty="0" smtClean="0">
                <a:solidFill>
                  <a:prstClr val="black"/>
                </a:solidFill>
                <a:latin typeface="Arial"/>
              </a:rPr>
              <a:t> et al.</a:t>
            </a:r>
            <a:endParaRPr lang="en-US" sz="1000" dirty="0">
              <a:solidFill>
                <a:prstClr val="black"/>
              </a:solidFill>
              <a:latin typeface="Arial"/>
            </a:endParaRPr>
          </a:p>
        </p:txBody>
      </p:sp>
    </p:spTree>
    <p:extLst>
      <p:ext uri="{BB962C8B-B14F-4D97-AF65-F5344CB8AC3E}">
        <p14:creationId xmlns:p14="http://schemas.microsoft.com/office/powerpoint/2010/main" val="1418139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Title 1"/>
          <p:cNvSpPr>
            <a:spLocks noGrp="1"/>
          </p:cNvSpPr>
          <p:nvPr>
            <p:ph type="title" idx="4294967295"/>
          </p:nvPr>
        </p:nvSpPr>
        <p:spPr>
          <a:xfrm>
            <a:off x="0" y="0"/>
            <a:ext cx="9144000" cy="914400"/>
          </a:xfrm>
        </p:spPr>
        <p:txBody>
          <a:bodyPr/>
          <a:lstStyle/>
          <a:p>
            <a:r>
              <a:rPr lang="en-US" dirty="0" smtClean="0">
                <a:latin typeface="Arial"/>
                <a:cs typeface="Arial"/>
              </a:rPr>
              <a:t>  Image-</a:t>
            </a:r>
            <a:r>
              <a:rPr lang="en-US" dirty="0">
                <a:latin typeface="Arial"/>
                <a:cs typeface="Arial"/>
              </a:rPr>
              <a:t>G</a:t>
            </a:r>
            <a:r>
              <a:rPr lang="en-US" dirty="0" smtClean="0">
                <a:latin typeface="Arial"/>
                <a:cs typeface="Arial"/>
              </a:rPr>
              <a:t>uided </a:t>
            </a:r>
            <a:r>
              <a:rPr lang="en-US" dirty="0">
                <a:latin typeface="Arial"/>
                <a:cs typeface="Arial"/>
              </a:rPr>
              <a:t>T</a:t>
            </a:r>
            <a:r>
              <a:rPr lang="en-US" dirty="0" smtClean="0">
                <a:latin typeface="Arial"/>
                <a:cs typeface="Arial"/>
              </a:rPr>
              <a:t>herapy Platforms</a:t>
            </a:r>
            <a:endParaRPr lang="en-US" dirty="0" smtClean="0">
              <a:solidFill>
                <a:srgbClr val="7030A0"/>
              </a:solidFill>
              <a:latin typeface="Arial"/>
              <a:cs typeface="Aria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1628" y="838200"/>
            <a:ext cx="5804189" cy="3559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23900" y="5419130"/>
            <a:ext cx="7696200" cy="738664"/>
          </a:xfrm>
          <a:prstGeom prst="rect">
            <a:avLst/>
          </a:prstGeom>
        </p:spPr>
        <p:txBody>
          <a:bodyPr wrap="square">
            <a:spAutoFit/>
          </a:bodyPr>
          <a:lstStyle/>
          <a:p>
            <a:pPr fontAlgn="base">
              <a:spcBef>
                <a:spcPct val="0"/>
              </a:spcBef>
              <a:spcAft>
                <a:spcPct val="0"/>
              </a:spcAft>
            </a:pPr>
            <a:r>
              <a:rPr lang="en-CA" sz="1400" dirty="0">
                <a:solidFill>
                  <a:prstClr val="black"/>
                </a:solidFill>
                <a:latin typeface="Arial"/>
                <a:cs typeface="Arial"/>
              </a:rPr>
              <a:t>Lasso A, Heffter T, Pinter C, Rankin A, Ungi T, Fichtinger G,  PLUS: open-source toolkit for ultrasound-guided intervention systems, </a:t>
            </a:r>
            <a:r>
              <a:rPr lang="en-CA" sz="1400" i="1" dirty="0">
                <a:solidFill>
                  <a:prstClr val="black"/>
                </a:solidFill>
                <a:latin typeface="Arial"/>
                <a:cs typeface="Arial"/>
              </a:rPr>
              <a:t>IEEE Transactions on Biomedical Engineering</a:t>
            </a:r>
            <a:r>
              <a:rPr lang="en-CA" sz="1400" dirty="0">
                <a:solidFill>
                  <a:prstClr val="black"/>
                </a:solidFill>
                <a:latin typeface="Arial"/>
                <a:cs typeface="Arial"/>
              </a:rPr>
              <a:t>, </a:t>
            </a:r>
            <a:r>
              <a:rPr lang="en-CA" sz="1400" dirty="0" smtClean="0">
                <a:solidFill>
                  <a:prstClr val="black"/>
                </a:solidFill>
                <a:latin typeface="Arial"/>
                <a:cs typeface="Arial"/>
              </a:rPr>
              <a:t>Vol. </a:t>
            </a:r>
            <a:r>
              <a:rPr lang="en-CA" sz="1400" dirty="0">
                <a:solidFill>
                  <a:prstClr val="black"/>
                </a:solidFill>
                <a:latin typeface="Arial"/>
                <a:cs typeface="Arial"/>
              </a:rPr>
              <a:t>61, Issue 10, pp. 2527 – 2537, 2014</a:t>
            </a:r>
          </a:p>
        </p:txBody>
      </p:sp>
      <p:sp>
        <p:nvSpPr>
          <p:cNvPr id="5" name="Rectangle 4"/>
          <p:cNvSpPr/>
          <p:nvPr/>
        </p:nvSpPr>
        <p:spPr>
          <a:xfrm>
            <a:off x="1681628" y="4495800"/>
            <a:ext cx="5991057" cy="923330"/>
          </a:xfrm>
          <a:prstGeom prst="rect">
            <a:avLst/>
          </a:prstGeom>
        </p:spPr>
        <p:txBody>
          <a:bodyPr wrap="square">
            <a:spAutoFit/>
          </a:bodyPr>
          <a:lstStyle/>
          <a:p>
            <a:pPr marL="285750" indent="-285750" fontAlgn="base">
              <a:spcBef>
                <a:spcPct val="0"/>
              </a:spcBef>
              <a:spcAft>
                <a:spcPct val="0"/>
              </a:spcAft>
              <a:buFont typeface="Arial" panose="020B0604020202020204" pitchFamily="34" charset="0"/>
              <a:buChar char="•"/>
            </a:pPr>
            <a:r>
              <a:rPr lang="en-US" b="1" dirty="0" smtClean="0">
                <a:solidFill>
                  <a:srgbClr val="0000CC"/>
                </a:solidFill>
                <a:latin typeface="Arial"/>
                <a:cs typeface="Arial"/>
              </a:rPr>
              <a:t>Open source, used worldwide in 86 countries</a:t>
            </a:r>
          </a:p>
          <a:p>
            <a:pPr marL="285750" indent="-285750" fontAlgn="base">
              <a:spcBef>
                <a:spcPct val="0"/>
              </a:spcBef>
              <a:spcAft>
                <a:spcPct val="0"/>
              </a:spcAft>
              <a:buFont typeface="Arial" panose="020B0604020202020204" pitchFamily="34" charset="0"/>
              <a:buChar char="•"/>
            </a:pPr>
            <a:r>
              <a:rPr lang="en-CA" b="1" dirty="0" smtClean="0">
                <a:solidFill>
                  <a:srgbClr val="0000CC"/>
                </a:solidFill>
                <a:latin typeface="Arial"/>
                <a:cs typeface="Arial"/>
              </a:rPr>
              <a:t>SlicerIGT: 24,000 </a:t>
            </a:r>
            <a:r>
              <a:rPr lang="en-CA" b="1" dirty="0">
                <a:solidFill>
                  <a:srgbClr val="0000CC"/>
                </a:solidFill>
                <a:latin typeface="Arial"/>
                <a:cs typeface="Arial"/>
              </a:rPr>
              <a:t>module </a:t>
            </a:r>
            <a:r>
              <a:rPr lang="en-CA" b="1" dirty="0" smtClean="0">
                <a:solidFill>
                  <a:srgbClr val="0000CC"/>
                </a:solidFill>
                <a:latin typeface="Arial"/>
                <a:cs typeface="Arial"/>
              </a:rPr>
              <a:t>downloads (past 12 mo)</a:t>
            </a:r>
          </a:p>
          <a:p>
            <a:pPr marL="285750" indent="-285750" fontAlgn="base">
              <a:spcBef>
                <a:spcPct val="0"/>
              </a:spcBef>
              <a:spcAft>
                <a:spcPct val="0"/>
              </a:spcAft>
              <a:buFont typeface="Arial" panose="020B0604020202020204" pitchFamily="34" charset="0"/>
              <a:buChar char="•"/>
            </a:pPr>
            <a:r>
              <a:rPr lang="en-CA" b="1" dirty="0" smtClean="0">
                <a:solidFill>
                  <a:srgbClr val="0000CC"/>
                </a:solidFill>
                <a:latin typeface="Arial"/>
                <a:cs typeface="Arial"/>
              </a:rPr>
              <a:t>PLUS: 1,300 build downloads (past 12 mo)</a:t>
            </a:r>
            <a:endParaRPr lang="en-CA" b="1" dirty="0">
              <a:solidFill>
                <a:srgbClr val="0000CC"/>
              </a:solidFill>
              <a:latin typeface="Arial"/>
              <a:cs typeface="Arial"/>
            </a:endParaRPr>
          </a:p>
        </p:txBody>
      </p:sp>
      <p:pic>
        <p:nvPicPr>
          <p:cNvPr id="6" name="Picture 1" descr="C:\lasso\PerkFacilities\PerkWeb\images\logo-Queens.gif"/>
          <p:cNvPicPr>
            <a:picLocks noChangeAspect="1" noChangeArrowheads="1"/>
          </p:cNvPicPr>
          <p:nvPr/>
        </p:nvPicPr>
        <p:blipFill>
          <a:blip r:embed="rId3" cstate="print"/>
          <a:srcRect/>
          <a:stretch>
            <a:fillRect/>
          </a:stretch>
        </p:blipFill>
        <p:spPr bwMode="auto">
          <a:xfrm>
            <a:off x="1063625" y="6270170"/>
            <a:ext cx="688975" cy="468313"/>
          </a:xfrm>
          <a:prstGeom prst="rect">
            <a:avLst/>
          </a:prstGeom>
          <a:noFill/>
          <a:ln w="9525">
            <a:noFill/>
            <a:miter lim="800000"/>
            <a:headEnd/>
            <a:tailEnd/>
          </a:ln>
        </p:spPr>
      </p:pic>
      <p:pic>
        <p:nvPicPr>
          <p:cNvPr id="7" name="Picture 5" descr="C:\lasso\My Dropbox\PerkWeb\PerkLogo2010-base-white-round-45dpi.png"/>
          <p:cNvPicPr>
            <a:picLocks noChangeAspect="1" noChangeArrowheads="1"/>
          </p:cNvPicPr>
          <p:nvPr/>
        </p:nvPicPr>
        <p:blipFill>
          <a:blip r:embed="rId4" cstate="print"/>
          <a:srcRect/>
          <a:stretch>
            <a:fillRect/>
          </a:stretch>
        </p:blipFill>
        <p:spPr bwMode="auto">
          <a:xfrm>
            <a:off x="457200" y="6248400"/>
            <a:ext cx="457200" cy="457200"/>
          </a:xfrm>
          <a:prstGeom prst="rect">
            <a:avLst/>
          </a:prstGeom>
          <a:noFill/>
          <a:ln w="9525">
            <a:noFill/>
            <a:miter lim="800000"/>
            <a:headEnd/>
            <a:tailEnd/>
          </a:ln>
        </p:spPr>
      </p:pic>
      <p:pic>
        <p:nvPicPr>
          <p:cNvPr id="8" name="Picture 7"/>
          <p:cNvPicPr>
            <a:picLocks noChangeAspect="1"/>
          </p:cNvPicPr>
          <p:nvPr/>
        </p:nvPicPr>
        <p:blipFill>
          <a:blip r:embed="rId5"/>
          <a:stretch>
            <a:fillRect/>
          </a:stretch>
        </p:blipFill>
        <p:spPr>
          <a:xfrm>
            <a:off x="7772400" y="6367730"/>
            <a:ext cx="1315045" cy="336390"/>
          </a:xfrm>
          <a:prstGeom prst="rect">
            <a:avLst/>
          </a:prstGeom>
        </p:spPr>
      </p:pic>
    </p:spTree>
    <p:extLst>
      <p:ext uri="{BB962C8B-B14F-4D97-AF65-F5344CB8AC3E}">
        <p14:creationId xmlns:p14="http://schemas.microsoft.com/office/powerpoint/2010/main" val="1417112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1_IGT-2004-07-27">
  <a:themeElements>
    <a:clrScheme name="IGT-2004-07-27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333399"/>
      </a:folHlink>
    </a:clrScheme>
    <a:fontScheme name="IGT-2004-07-2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2813"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2813"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IGT-2004-07-27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GT-2004-07-27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GT-2004-07-27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GT-2004-07-27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GT-2004-07-27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GT-2004-07-27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GT-2004-07-27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GT-2004-07-27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Ue standard blue">
  <a:themeElements>
    <a:clrScheme name="TUe standard blue 1">
      <a:dk1>
        <a:srgbClr val="101073"/>
      </a:dk1>
      <a:lt1>
        <a:srgbClr val="0066CC"/>
      </a:lt1>
      <a:dk2>
        <a:srgbClr val="FFFFFF"/>
      </a:dk2>
      <a:lt2>
        <a:srgbClr val="FF9A00"/>
      </a:lt2>
      <a:accent1>
        <a:srgbClr val="00AEEF"/>
      </a:accent1>
      <a:accent2>
        <a:srgbClr val="D6004A"/>
      </a:accent2>
      <a:accent3>
        <a:srgbClr val="AAB8E2"/>
      </a:accent3>
      <a:accent4>
        <a:srgbClr val="0C0C61"/>
      </a:accent4>
      <a:accent5>
        <a:srgbClr val="AAD3F6"/>
      </a:accent5>
      <a:accent6>
        <a:srgbClr val="C20042"/>
      </a:accent6>
      <a:hlink>
        <a:srgbClr val="AD20AD"/>
      </a:hlink>
      <a:folHlink>
        <a:srgbClr val="7FC241"/>
      </a:folHlink>
    </a:clrScheme>
    <a:fontScheme name="TUe standard blu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nl-NL"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nl-NL"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TUe standard blue 1">
        <a:dk1>
          <a:srgbClr val="101073"/>
        </a:dk1>
        <a:lt1>
          <a:srgbClr val="0066CC"/>
        </a:lt1>
        <a:dk2>
          <a:srgbClr val="FFFFFF"/>
        </a:dk2>
        <a:lt2>
          <a:srgbClr val="FF9A00"/>
        </a:lt2>
        <a:accent1>
          <a:srgbClr val="00AEEF"/>
        </a:accent1>
        <a:accent2>
          <a:srgbClr val="D6004A"/>
        </a:accent2>
        <a:accent3>
          <a:srgbClr val="AAB8E2"/>
        </a:accent3>
        <a:accent4>
          <a:srgbClr val="0C0C61"/>
        </a:accent4>
        <a:accent5>
          <a:srgbClr val="AAD3F6"/>
        </a:accent5>
        <a:accent6>
          <a:srgbClr val="C20042"/>
        </a:accent6>
        <a:hlink>
          <a:srgbClr val="AD20AD"/>
        </a:hlink>
        <a:folHlink>
          <a:srgbClr val="7FC241"/>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IGT-2004-07-27">
  <a:themeElements>
    <a:clrScheme name="IGT-2004-07-27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333399"/>
      </a:folHlink>
    </a:clrScheme>
    <a:fontScheme name="IGT-2004-07-2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2813"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2813"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IGT-2004-07-27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GT-2004-07-27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GT-2004-07-27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GT-2004-07-27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GT-2004-07-27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GT-2004-07-27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GT-2004-07-27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GT-2004-07-27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IGT-2004-07-27">
  <a:themeElements>
    <a:clrScheme name="IGT-2004-07-27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333399"/>
      </a:folHlink>
    </a:clrScheme>
    <a:fontScheme name="IGT-2004-07-2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2813"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2813"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IGT-2004-07-27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GT-2004-07-27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GT-2004-07-27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GT-2004-07-27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GT-2004-07-27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GT-2004-07-27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GT-2004-07-27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GT-2004-07-27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Clarity">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4469</TotalTime>
  <Words>2502</Words>
  <Application>Microsoft Macintosh PowerPoint</Application>
  <PresentationFormat>On-screen Show (4:3)</PresentationFormat>
  <Paragraphs>398</Paragraphs>
  <Slides>45</Slides>
  <Notes>18</Notes>
  <HiddenSlides>0</HiddenSlides>
  <MMClips>2</MMClips>
  <ScaleCrop>false</ScaleCrop>
  <HeadingPairs>
    <vt:vector size="4" baseType="variant">
      <vt:variant>
        <vt:lpstr>Theme</vt:lpstr>
      </vt:variant>
      <vt:variant>
        <vt:i4>7</vt:i4>
      </vt:variant>
      <vt:variant>
        <vt:lpstr>Slide Titles</vt:lpstr>
      </vt:variant>
      <vt:variant>
        <vt:i4>45</vt:i4>
      </vt:variant>
    </vt:vector>
  </HeadingPairs>
  <TitlesOfParts>
    <vt:vector size="52" baseType="lpstr">
      <vt:lpstr>Clarity</vt:lpstr>
      <vt:lpstr>1_IGT-2004-07-27</vt:lpstr>
      <vt:lpstr>TUe standard blue</vt:lpstr>
      <vt:lpstr>IGT-2004-07-27</vt:lpstr>
      <vt:lpstr>2_IGT-2004-07-27</vt:lpstr>
      <vt:lpstr>1_Clarity</vt:lpstr>
      <vt:lpstr>Office Theme</vt:lpstr>
      <vt:lpstr>Tsunami in the Procedure Room   the Growing Challenge of  Managing Data in Image Guided Interventions and Surgery</vt:lpstr>
      <vt:lpstr>Tsunami in the Procedure Room, the Growing Challenge of Managing Data in Image Guided Interventions and Surgery</vt:lpstr>
      <vt:lpstr>PowerPoint Presentation</vt:lpstr>
      <vt:lpstr>What is MIC</vt:lpstr>
      <vt:lpstr>Increasing Importance of MIC</vt:lpstr>
      <vt:lpstr>The Need For Standards</vt:lpstr>
      <vt:lpstr>IGT: Complexity without standards</vt:lpstr>
      <vt:lpstr>Plurality of devices and vendors</vt:lpstr>
      <vt:lpstr>  Image-Guided Therapy Platforms</vt:lpstr>
      <vt:lpstr>What Can We Learn From Other Fields?</vt:lpstr>
      <vt:lpstr>MIC in Neuroscience</vt:lpstr>
      <vt:lpstr>What is Huntington’s Disease?</vt:lpstr>
      <vt:lpstr>HD Background</vt:lpstr>
      <vt:lpstr>PowerPoint Presentation</vt:lpstr>
      <vt:lpstr>PowerPoint Presentation</vt:lpstr>
      <vt:lpstr>Specific Aims</vt:lpstr>
      <vt:lpstr>Organize and Process the Data</vt:lpstr>
      <vt:lpstr> Predict HD Data Management</vt:lpstr>
      <vt:lpstr>NiPype A large catalog of tools with a uniform Python interface</vt:lpstr>
      <vt:lpstr>PowerPoint Presentation</vt:lpstr>
      <vt:lpstr>Management System</vt:lpstr>
      <vt:lpstr>Tracking  Sub-Cortical  Structures</vt:lpstr>
      <vt:lpstr>Joint modeling of subcortical structures</vt:lpstr>
      <vt:lpstr>What We Can Learn</vt:lpstr>
      <vt:lpstr>Quantitative Image Informatics  for Cancer Research (QIICR): Mapping Ad Hoc Solutions into Standards</vt:lpstr>
      <vt:lpstr>NCI Quantitative Imaging Network (QIN)</vt:lpstr>
      <vt:lpstr>QIN challenges</vt:lpstr>
      <vt:lpstr>QIICR: Solutions and tools</vt:lpstr>
      <vt:lpstr>Simplified Iowa QIN workflow (pre-QIICR)</vt:lpstr>
      <vt:lpstr>Managing Complexity Using a Standards Based Approach</vt:lpstr>
      <vt:lpstr>What We Can Learn</vt:lpstr>
      <vt:lpstr>The Process of Translation</vt:lpstr>
      <vt:lpstr>Translation</vt:lpstr>
      <vt:lpstr>Research and Medical Product</vt:lpstr>
      <vt:lpstr>Comparing Platforms</vt:lpstr>
      <vt:lpstr>Towards Standards in the OR</vt:lpstr>
      <vt:lpstr>Subject Specific Analysis</vt:lpstr>
      <vt:lpstr>AMIGO @ BWH:  F. Jolesz, PI</vt:lpstr>
      <vt:lpstr>AMIGO : 20 years in the making</vt:lpstr>
      <vt:lpstr>PowerPoint Presentation</vt:lpstr>
      <vt:lpstr>PowerPoint Presentation</vt:lpstr>
      <vt:lpstr>Controlling Devices</vt:lpstr>
      <vt:lpstr>US Tracking: 2011: Bench</vt:lpstr>
      <vt:lpstr>US Tracking 2012: To Bedside</vt:lpstr>
      <vt:lpstr>Thanks For Your Attention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dc:creator>
  <cp:lastModifiedBy>Microsoft Office User</cp:lastModifiedBy>
  <cp:revision>304</cp:revision>
  <dcterms:created xsi:type="dcterms:W3CDTF">2014-05-29T05:30:04Z</dcterms:created>
  <dcterms:modified xsi:type="dcterms:W3CDTF">2015-09-06T09:33:53Z</dcterms:modified>
</cp:coreProperties>
</file>